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86" r:id="rId4"/>
    <p:sldId id="258" r:id="rId5"/>
    <p:sldId id="259" r:id="rId6"/>
    <p:sldId id="310" r:id="rId7"/>
    <p:sldId id="262" r:id="rId8"/>
    <p:sldId id="260" r:id="rId9"/>
    <p:sldId id="263" r:id="rId10"/>
    <p:sldId id="265" r:id="rId11"/>
    <p:sldId id="279" r:id="rId12"/>
    <p:sldId id="266" r:id="rId13"/>
    <p:sldId id="304" r:id="rId14"/>
    <p:sldId id="267" r:id="rId15"/>
    <p:sldId id="268" r:id="rId16"/>
    <p:sldId id="283" r:id="rId17"/>
    <p:sldId id="296" r:id="rId18"/>
    <p:sldId id="297" r:id="rId19"/>
    <p:sldId id="269" r:id="rId20"/>
    <p:sldId id="305" r:id="rId21"/>
    <p:sldId id="306" r:id="rId22"/>
    <p:sldId id="307" r:id="rId23"/>
    <p:sldId id="270" r:id="rId24"/>
    <p:sldId id="272" r:id="rId25"/>
    <p:sldId id="273" r:id="rId26"/>
    <p:sldId id="274" r:id="rId27"/>
    <p:sldId id="276" r:id="rId28"/>
    <p:sldId id="277" r:id="rId29"/>
    <p:sldId id="275" r:id="rId30"/>
    <p:sldId id="278" r:id="rId31"/>
    <p:sldId id="291" r:id="rId32"/>
    <p:sldId id="293" r:id="rId33"/>
    <p:sldId id="280" r:id="rId34"/>
    <p:sldId id="292" r:id="rId35"/>
    <p:sldId id="309" r:id="rId36"/>
    <p:sldId id="294" r:id="rId37"/>
    <p:sldId id="281" r:id="rId38"/>
    <p:sldId id="298" r:id="rId39"/>
    <p:sldId id="299" r:id="rId40"/>
    <p:sldId id="302" r:id="rId41"/>
    <p:sldId id="300" r:id="rId42"/>
    <p:sldId id="311" r:id="rId43"/>
    <p:sldId id="303" r:id="rId44"/>
    <p:sldId id="288" r:id="rId45"/>
    <p:sldId id="264" r:id="rId46"/>
    <p:sldId id="308" r:id="rId4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3ED"/>
    <a:srgbClr val="C6FFAD"/>
    <a:srgbClr val="F7F4CB"/>
    <a:srgbClr val="FAD2EF"/>
    <a:srgbClr val="491770"/>
    <a:srgbClr val="96A6FF"/>
    <a:srgbClr val="96A3FF"/>
    <a:srgbClr val="FFA1A1"/>
    <a:srgbClr val="93FA66"/>
    <a:srgbClr val="FF5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71267-97C3-7058-B912-D58F1412CE75}" v="105" dt="2024-04-10T15:59:45.075"/>
    <p1510:client id="{308C4CE7-EE4E-A7CA-D233-4A9B9C44FD80}" v="5" dt="2024-04-12T11:36:28.577"/>
    <p1510:client id="{6B6ED25C-D80D-74E1-0EBB-DC277FAA3A1E}" v="17" dt="2024-04-12T11:34:35.198"/>
    <p1510:client id="{73C98588-0DC1-ABEA-EA4B-381BF69BFEC1}" v="369" dt="2024-04-11T12:22:25.013"/>
    <p1510:client id="{AA2B581C-785C-A745-DB93-5C5D4DC8A40A}" v="837" dt="2024-04-10T12:17:05.284"/>
    <p1510:client id="{AA5AB30F-D18E-D24E-2BAB-615F28A71342}" v="341" dt="2024-04-11T12:47:48.683"/>
    <p1510:client id="{FD334F43-D1DC-D7EB-8A57-CEBA3DB2AE41}" v="2" dt="2024-04-10T17:33:41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38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theme" Target="theme/theme1.xml" Id="rId50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microsoft.com/office/2015/10/relationships/revisionInfo" Target="revisionInfo.xml" Id="rId53" /><Relationship Type="http://schemas.openxmlformats.org/officeDocument/2006/relationships/slide" Target="slides/slide4.xml" Id="rId5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42.xml" Id="rId43" /><Relationship Type="http://schemas.openxmlformats.org/officeDocument/2006/relationships/presProps" Target="presProps.xml" Id="rId48" /><Relationship Type="http://schemas.openxmlformats.org/officeDocument/2006/relationships/slide" Target="slides/slide7.xml" Id="rId8" /><Relationship Type="http://schemas.openxmlformats.org/officeDocument/2006/relationships/tableStyles" Target="tableStyles.xml" Id="rId51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45.xml" Id="rId46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viewProps" Target="viewProps.xml" Id="rId4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8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5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6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4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2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7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41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SmjYwN16Ys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stabyc.pl/czysty-kod-1/" TargetMode="External"/><Relationship Id="rId3" Type="http://schemas.openxmlformats.org/officeDocument/2006/relationships/hyperlink" Target="https://www.youtube.com/watch?v=ShxFiwKCVCE&amp;t=423s" TargetMode="External"/><Relationship Id="rId7" Type="http://schemas.openxmlformats.org/officeDocument/2006/relationships/hyperlink" Target="https://coderslab.pl/pl/blog/zasady-solid-programowanie-zgodne-z-dobrymi-praktykami" TargetMode="External"/><Relationship Id="rId12" Type="http://schemas.openxmlformats.org/officeDocument/2006/relationships/hyperlink" Target="https://www.cary.one/blog/zalety-i-wady-no-code-dlaczego-warto-postawic-na-takie-rozwiazanie#zalety-platform-low-code-i-no-code" TargetMode="External"/><Relationship Id="rId2" Type="http://schemas.openxmlformats.org/officeDocument/2006/relationships/hyperlink" Target="https://blog.strefakursow.pl/jak-pisac-czysty-k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stack.pl/blog/abstrakcja" TargetMode="External"/><Relationship Id="rId11" Type="http://schemas.openxmlformats.org/officeDocument/2006/relationships/hyperlink" Target="https://platforma.strefakursow.pl/platforma/kurs/533" TargetMode="External"/><Relationship Id="rId5" Type="http://schemas.openxmlformats.org/officeDocument/2006/relationships/hyperlink" Target="https://logotec.pl/pl/aplikacje-no-code/" TargetMode="External"/><Relationship Id="rId10" Type="http://schemas.openxmlformats.org/officeDocument/2006/relationships/hyperlink" Target="https://www.youtube.com/shorts/1SmjYwN16Ys" TargetMode="External"/><Relationship Id="rId4" Type="http://schemas.openxmlformats.org/officeDocument/2006/relationships/hyperlink" Target="https://uprogramisty.pl/co-jest-potrzebne-oprocz-samego-programowania/" TargetMode="External"/><Relationship Id="rId9" Type="http://schemas.openxmlformats.org/officeDocument/2006/relationships/hyperlink" Target="https://www.havenocode.io/pl/blog/artykul/wszystko-co-musisz-wiedziec-o-no-cod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CF8EB-6EEC-5B8B-85CF-D3A16F53C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1" r="-2" b="10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225" y="1066800"/>
            <a:ext cx="4708175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612975" y="1573824"/>
            <a:ext cx="4465802" cy="2785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b="1"/>
              <a:t>ETYKA PROGRAMOWANIA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7058452" y="4546135"/>
            <a:ext cx="3579790" cy="875824"/>
          </a:xfrm>
        </p:spPr>
        <p:txBody>
          <a:bodyPr>
            <a:normAutofit/>
          </a:bodyPr>
          <a:lstStyle/>
          <a:p>
            <a:r>
              <a:rPr lang="pl-PL"/>
              <a:t>Joanna Furtak</a:t>
            </a:r>
          </a:p>
          <a:p>
            <a:pPr>
              <a:lnSpc>
                <a:spcPct val="110000"/>
              </a:lnSpc>
            </a:pPr>
            <a:r>
              <a:rPr lang="pl-PL"/>
              <a:t>Aleksandra Adamiak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844675" y="3418676"/>
            <a:ext cx="0" cy="472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D5823D3E-DDA2-BD62-5F58-9C386323D0AF}"/>
              </a:ext>
            </a:extLst>
          </p:cNvPr>
          <p:cNvSpPr/>
          <p:nvPr/>
        </p:nvSpPr>
        <p:spPr>
          <a:xfrm>
            <a:off x="925266" y="882785"/>
            <a:ext cx="10351698" cy="8338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4400" b="1">
                <a:solidFill>
                  <a:schemeClr val="tx1"/>
                </a:solidFill>
              </a:rPr>
              <a:t>NAZWY </a:t>
            </a:r>
            <a:r>
              <a:rPr lang="pl-PL" sz="4400" b="1">
                <a:solidFill>
                  <a:schemeClr val="tx1"/>
                </a:solidFill>
                <a:ea typeface="+mn-lt"/>
                <a:cs typeface="+mn-lt"/>
              </a:rPr>
              <a:t>ZNACZĄCE</a:t>
            </a:r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A3B0F1DF-D849-473D-2B0E-DE4BAF95D2D6}"/>
              </a:ext>
            </a:extLst>
          </p:cNvPr>
          <p:cNvSpPr/>
          <p:nvPr/>
        </p:nvSpPr>
        <p:spPr>
          <a:xfrm>
            <a:off x="5631009" y="2249660"/>
            <a:ext cx="5837208" cy="363747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pełnią fundamentalną rolę w programowaniu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używaj nazw przedstawiających intencje -</a:t>
            </a:r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 nazwa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zmiennej, funkcji, klasy</a:t>
            </a:r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 powinna być odpowiedzią na wszystkie ważne pytania</a:t>
            </a:r>
            <a:endParaRPr lang="pl-PL" b="1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unikamy dezinformacji, znikomych różnic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Słowo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variable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(zmienna) nie powinno pojawiać się w nazwie zmiennej,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table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(tabela) w nazwie tabeli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tworzymy nazwy, które można wymówić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nazwy łatwe do wyszukania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długość nazwy powinna odpowiadać rozmiarowi zasięgu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</a:rPr>
              <a:t>dozwolone słowa, znaki</a:t>
            </a:r>
          </a:p>
        </p:txBody>
      </p:sp>
      <p:pic>
        <p:nvPicPr>
          <p:cNvPr id="8" name="Obraz 7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D9556875-3072-653D-3F71-7CB873A1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909889"/>
            <a:ext cx="4638675" cy="1038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Obraz 9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ED033B1B-D431-4C9B-B3A5-D4172E2E1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4233323"/>
            <a:ext cx="4076700" cy="1266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303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8A04139-2809-9223-D008-ED9FAC769D4A}"/>
              </a:ext>
            </a:extLst>
          </p:cNvPr>
          <p:cNvSpPr/>
          <p:nvPr/>
        </p:nvSpPr>
        <p:spPr>
          <a:xfrm>
            <a:off x="568218" y="236630"/>
            <a:ext cx="10696754" cy="9057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bg1"/>
                </a:solidFill>
                <a:ea typeface="+mn-lt"/>
                <a:cs typeface="+mn-lt"/>
              </a:rPr>
              <a:t>NAZWY ZNACZĄCE</a:t>
            </a:r>
            <a:endParaRPr lang="pl-PL"/>
          </a:p>
        </p:txBody>
      </p:sp>
      <p:pic>
        <p:nvPicPr>
          <p:cNvPr id="9" name="Obraz 8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13FC0C5C-B260-58BF-5850-0F0B8A8E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73" y="1474910"/>
            <a:ext cx="4838700" cy="1657350"/>
          </a:xfrm>
          <a:prstGeom prst="rect">
            <a:avLst/>
          </a:prstGeom>
        </p:spPr>
      </p:pic>
      <p:sp>
        <p:nvSpPr>
          <p:cNvPr id="10" name="Strzałka: w dół 9">
            <a:extLst>
              <a:ext uri="{FF2B5EF4-FFF2-40B4-BE49-F238E27FC236}">
                <a16:creationId xmlns:a16="http://schemas.microsoft.com/office/drawing/2014/main" id="{EC1F83E7-4AA6-B1EF-AAEB-8D87EA235EE2}"/>
              </a:ext>
            </a:extLst>
          </p:cNvPr>
          <p:cNvSpPr/>
          <p:nvPr/>
        </p:nvSpPr>
        <p:spPr>
          <a:xfrm>
            <a:off x="3216523" y="3140366"/>
            <a:ext cx="257907" cy="13364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549A2E56-C3C1-BD76-0C79-ED332BB018B0}"/>
              </a:ext>
            </a:extLst>
          </p:cNvPr>
          <p:cNvSpPr/>
          <p:nvPr/>
        </p:nvSpPr>
        <p:spPr>
          <a:xfrm rot="12660000">
            <a:off x="5786105" y="3090855"/>
            <a:ext cx="246702" cy="15381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Obraz 12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F79418A7-A155-0720-A3F9-ADD71C3E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57" y="1500468"/>
            <a:ext cx="5705475" cy="1638300"/>
          </a:xfrm>
          <a:prstGeom prst="rect">
            <a:avLst/>
          </a:prstGeom>
        </p:spPr>
      </p:pic>
      <p:pic>
        <p:nvPicPr>
          <p:cNvPr id="11" name="Obraz 10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1824CEB9-BE1E-4D41-BFE5-FDCCFD679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04" y="4471621"/>
            <a:ext cx="5524500" cy="1619250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558F01D-92EF-66A2-75C2-4105C0A188B8}"/>
              </a:ext>
            </a:extLst>
          </p:cNvPr>
          <p:cNvSpPr txBox="1"/>
          <p:nvPr/>
        </p:nvSpPr>
        <p:spPr>
          <a:xfrm>
            <a:off x="10934355" y="3142904"/>
            <a:ext cx="879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err="1"/>
              <a:t>best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E448B0C-195B-9F48-83F2-96804D188005}"/>
              </a:ext>
            </a:extLst>
          </p:cNvPr>
          <p:cNvSpPr txBox="1"/>
          <p:nvPr/>
        </p:nvSpPr>
        <p:spPr>
          <a:xfrm>
            <a:off x="571154" y="6026780"/>
            <a:ext cx="879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err="1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33222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92197631-7907-5BF7-07FD-D14566B88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11" b="-1111"/>
          <a:stretch/>
        </p:blipFill>
        <p:spPr>
          <a:xfrm>
            <a:off x="427725" y="1359213"/>
            <a:ext cx="7728079" cy="2619588"/>
          </a:xfrm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88B8D8D3-2F87-A2D2-E919-0EC48FE9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0" y="3973903"/>
            <a:ext cx="1535502" cy="626853"/>
          </a:xfrm>
        </p:spPr>
        <p:txBody>
          <a:bodyPr>
            <a:normAutofit/>
          </a:bodyPr>
          <a:lstStyle/>
          <a:p>
            <a:r>
              <a:rPr lang="pl-PL" sz="2800" err="1"/>
              <a:t>python</a:t>
            </a:r>
            <a:endParaRPr lang="pl-PL" sz="280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8A04139-2809-9223-D008-ED9FAC769D4A}"/>
              </a:ext>
            </a:extLst>
          </p:cNvPr>
          <p:cNvSpPr/>
          <p:nvPr/>
        </p:nvSpPr>
        <p:spPr>
          <a:xfrm>
            <a:off x="568218" y="236630"/>
            <a:ext cx="10696754" cy="9057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bg1"/>
                </a:solidFill>
                <a:ea typeface="+mn-lt"/>
                <a:cs typeface="+mn-lt"/>
              </a:rPr>
              <a:t>SŁOWA ZASTRZEŻONE</a:t>
            </a:r>
            <a:endParaRPr lang="pl-PL" sz="40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00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tekst, Czcionka, numer&#10;&#10;Opis wygenerowany automatycznie">
            <a:extLst>
              <a:ext uri="{FF2B5EF4-FFF2-40B4-BE49-F238E27FC236}">
                <a16:creationId xmlns:a16="http://schemas.microsoft.com/office/drawing/2014/main" id="{3E4866F5-0152-4AEB-37B1-F87BAE3A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51" y="2253381"/>
            <a:ext cx="1533525" cy="15906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CE18327-BE09-DA18-B0F8-C18B5C4E3469}"/>
              </a:ext>
            </a:extLst>
          </p:cNvPr>
          <p:cNvSpPr txBox="1"/>
          <p:nvPr/>
        </p:nvSpPr>
        <p:spPr>
          <a:xfrm>
            <a:off x="991706" y="3944527"/>
            <a:ext cx="1364877" cy="1754326"/>
          </a:xfrm>
          <a:prstGeom prst="rect">
            <a:avLst/>
          </a:prstGeom>
          <a:solidFill>
            <a:srgbClr val="F7F4C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 a = 1; </a:t>
            </a:r>
            <a:endParaRPr lang="pl-PL"/>
          </a:p>
          <a:p>
            <a:r>
              <a:rPr lang="en-US"/>
              <a:t>int l = 0; </a:t>
            </a:r>
          </a:p>
          <a:p>
            <a:r>
              <a:rPr lang="en-US"/>
              <a:t>if (0 == l) </a:t>
            </a:r>
          </a:p>
          <a:p>
            <a:r>
              <a:rPr lang="en-US"/>
              <a:t> a = 01; </a:t>
            </a:r>
          </a:p>
          <a:p>
            <a:r>
              <a:rPr lang="en-US"/>
              <a:t>else </a:t>
            </a:r>
          </a:p>
          <a:p>
            <a:r>
              <a:rPr lang="en-US"/>
              <a:t> l = 01;</a:t>
            </a:r>
          </a:p>
        </p:txBody>
      </p:sp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670A0C0-B4D0-8880-6127-1CB0D1C8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809" y="1533667"/>
            <a:ext cx="8467725" cy="3499597"/>
          </a:xfrm>
          <a:prstGeom prst="rect">
            <a:avLst/>
          </a:prstGeom>
        </p:spPr>
      </p:pic>
      <p:pic>
        <p:nvPicPr>
          <p:cNvPr id="7" name="Obraz 6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0708531E-7BD5-3705-2C81-9CEBB7CBE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834" y="5121013"/>
            <a:ext cx="6248400" cy="971550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6333B9D4-AB3B-F6B7-7B02-B68B3635B784}"/>
              </a:ext>
            </a:extLst>
          </p:cNvPr>
          <p:cNvSpPr/>
          <p:nvPr/>
        </p:nvSpPr>
        <p:spPr>
          <a:xfrm>
            <a:off x="903595" y="573773"/>
            <a:ext cx="5405886" cy="712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tx1"/>
                </a:solidFill>
                <a:ea typeface="+mn-lt"/>
                <a:cs typeface="+mn-lt"/>
              </a:rPr>
              <a:t>NAZWY MYLĄCE</a:t>
            </a:r>
          </a:p>
        </p:txBody>
      </p:sp>
    </p:spTree>
    <p:extLst>
      <p:ext uri="{BB962C8B-B14F-4D97-AF65-F5344CB8AC3E}">
        <p14:creationId xmlns:p14="http://schemas.microsoft.com/office/powerpoint/2010/main" val="253423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65DAC64-B46C-D755-A4A4-0A0F952148A5}"/>
              </a:ext>
            </a:extLst>
          </p:cNvPr>
          <p:cNvSpPr/>
          <p:nvPr/>
        </p:nvSpPr>
        <p:spPr>
          <a:xfrm>
            <a:off x="3400557" y="351649"/>
            <a:ext cx="5405886" cy="905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tx1"/>
                </a:solidFill>
                <a:ea typeface="+mn-lt"/>
                <a:cs typeface="+mn-lt"/>
              </a:rPr>
              <a:t>FUNKCJE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B0295659-B749-2021-9EBA-AF185A3E1A39}"/>
              </a:ext>
            </a:extLst>
          </p:cNvPr>
          <p:cNvSpPr/>
          <p:nvPr/>
        </p:nvSpPr>
        <p:spPr>
          <a:xfrm>
            <a:off x="752511" y="1718892"/>
            <a:ext cx="10696755" cy="283233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Jest to pierwsza linia organizacji każdego programu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powinny być małe (najlepiej do 20 linijek)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powinny wykonywać 1 operację = 1 poziom abstrakcji w funkcji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zasada zstępująca (od góry do dołu)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długa, opisowa nazwa lepsza niż krótka ale niejasna, nazwy spójne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jak najmniej argumentów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wyodrębnienie bloków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try-catch</a:t>
            </a:r>
            <a:endParaRPr lang="pl-PL" err="1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nie powtarzaj się</a:t>
            </a:r>
          </a:p>
          <a:p>
            <a:pPr marL="285750" indent="-285750" algn="ctr">
              <a:buFont typeface="Arial"/>
              <a:buChar char="•"/>
            </a:pP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goto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jest sensowna jedynie w dużych funkcjach</a:t>
            </a:r>
            <a:endParaRPr lang="pl-PL">
              <a:solidFill>
                <a:schemeClr val="tx1"/>
              </a:solidFill>
            </a:endParaRPr>
          </a:p>
        </p:txBody>
      </p:sp>
      <p:pic>
        <p:nvPicPr>
          <p:cNvPr id="12" name="Obraz 11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2C720323-0C4C-CA9E-7E33-D27243C5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53" y="5095876"/>
            <a:ext cx="5734050" cy="123825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2B022D89-E796-8BF0-8044-5A439CF40655}"/>
              </a:ext>
            </a:extLst>
          </p:cNvPr>
          <p:cNvSpPr/>
          <p:nvPr/>
        </p:nvSpPr>
        <p:spPr>
          <a:xfrm>
            <a:off x="8798126" y="603565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DD3E8F8-7EF9-EF1F-5169-F4CD8C3DCE84}"/>
              </a:ext>
            </a:extLst>
          </p:cNvPr>
          <p:cNvSpPr/>
          <p:nvPr/>
        </p:nvSpPr>
        <p:spPr>
          <a:xfrm>
            <a:off x="-818" y="603564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44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6D650B5D-43C0-2AC0-897B-86D6299D5F7A}"/>
              </a:ext>
            </a:extLst>
          </p:cNvPr>
          <p:cNvSpPr/>
          <p:nvPr/>
        </p:nvSpPr>
        <p:spPr>
          <a:xfrm>
            <a:off x="3411443" y="438735"/>
            <a:ext cx="5405886" cy="905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tx1"/>
                </a:solidFill>
                <a:ea typeface="+mn-lt"/>
                <a:cs typeface="+mn-lt"/>
              </a:rPr>
              <a:t>KOMENTARZE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7678F0C-2CC0-C001-F36E-A6E63935801E}"/>
              </a:ext>
            </a:extLst>
          </p:cNvPr>
          <p:cNvSpPr/>
          <p:nvPr/>
        </p:nvSpPr>
        <p:spPr>
          <a:xfrm>
            <a:off x="8809012" y="690651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65F08DFF-8622-BF6B-6084-95320693198E}"/>
              </a:ext>
            </a:extLst>
          </p:cNvPr>
          <p:cNvSpPr/>
          <p:nvPr/>
        </p:nvSpPr>
        <p:spPr>
          <a:xfrm>
            <a:off x="10068" y="690650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EE14BC47-694C-0684-B6F5-C4D4D6DE966E}"/>
              </a:ext>
            </a:extLst>
          </p:cNvPr>
          <p:cNvSpPr/>
          <p:nvPr/>
        </p:nvSpPr>
        <p:spPr>
          <a:xfrm>
            <a:off x="3399147" y="2147747"/>
            <a:ext cx="8065699" cy="3896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prawidłowe zastosowanie komentarzy to rekompensata za nasze błędy przy tworzeniu kodu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programiści nie są w stanie utrzymać aktualności komentarzy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niedokładne komentarze są znacznie gorsze niż ich brak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Komentarze prawne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użyteczne dla fragmentów kodu z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bliblioteki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standardowej lub takiego, którego nie możemy zmieniać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użyteczne by poinformować innego programistę o określonych konsekwencjach fragmentu kodu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komentarze “to do” (TODO)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wzmocnienie ważności fragmentu kodu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zakomentowanie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kodu - tego nie robimy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połączenia komentarza z kodem muszą być oczywiste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BBC9FBD4-21FD-C8E1-95F3-C3CDC1BBDD36}"/>
              </a:ext>
            </a:extLst>
          </p:cNvPr>
          <p:cNvSpPr/>
          <p:nvPr/>
        </p:nvSpPr>
        <p:spPr>
          <a:xfrm>
            <a:off x="1304535" y="1481351"/>
            <a:ext cx="9604074" cy="4744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ea typeface="+mn-lt"/>
                <a:cs typeface="+mn-lt"/>
              </a:rPr>
              <a:t>“Naprawdę dobry komentarz to taki, dla którego znaleźliśmy powód, aby go nie pisać”</a:t>
            </a:r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68F5958-49D5-C5AF-CDAB-6C9ACB92BBCF}"/>
              </a:ext>
            </a:extLst>
          </p:cNvPr>
          <p:cNvSpPr/>
          <p:nvPr/>
        </p:nvSpPr>
        <p:spPr>
          <a:xfrm>
            <a:off x="617888" y="2153004"/>
            <a:ext cx="2789207" cy="3881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/>
              <a:t>C, C++, C#, Java:</a:t>
            </a:r>
          </a:p>
          <a:p>
            <a:pPr algn="ctr"/>
            <a:r>
              <a:rPr lang="pl-PL"/>
              <a:t>//komentarz</a:t>
            </a:r>
          </a:p>
          <a:p>
            <a:pPr algn="ctr"/>
            <a:r>
              <a:rPr lang="pl-PL"/>
              <a:t>/* komentarz */</a:t>
            </a:r>
          </a:p>
          <a:p>
            <a:pPr algn="ctr"/>
            <a:endParaRPr lang="pl-PL"/>
          </a:p>
          <a:p>
            <a:pPr algn="ctr"/>
            <a:r>
              <a:rPr lang="pl-PL" b="1" err="1"/>
              <a:t>Python</a:t>
            </a:r>
            <a:r>
              <a:rPr lang="pl-PL" b="1"/>
              <a:t>:</a:t>
            </a:r>
          </a:p>
          <a:p>
            <a:pPr algn="ctr"/>
            <a:r>
              <a:rPr lang="pl-PL"/>
              <a:t>#komentarz</a:t>
            </a:r>
          </a:p>
          <a:p>
            <a:pPr algn="ctr"/>
            <a:r>
              <a:rPr lang="pl-PL"/>
              <a:t>""" komentarz """</a:t>
            </a:r>
          </a:p>
          <a:p>
            <a:pPr algn="ctr"/>
            <a:endParaRPr lang="pl-PL"/>
          </a:p>
          <a:p>
            <a:pPr algn="ctr"/>
            <a:r>
              <a:rPr lang="pl-PL" b="1" err="1"/>
              <a:t>MatLab</a:t>
            </a:r>
            <a:r>
              <a:rPr lang="pl-PL" b="1"/>
              <a:t>:</a:t>
            </a:r>
          </a:p>
          <a:p>
            <a:pPr algn="ctr"/>
            <a:r>
              <a:rPr lang="pl-PL"/>
              <a:t>&amp; komentarz</a:t>
            </a:r>
          </a:p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5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Stack Overflow uses AI to give programmers new access to community  knowledge | ZDNET">
            <a:extLst>
              <a:ext uri="{FF2B5EF4-FFF2-40B4-BE49-F238E27FC236}">
                <a16:creationId xmlns:a16="http://schemas.microsoft.com/office/drawing/2014/main" id="{4FEBACFD-70DF-FB45-2D2B-1F43C76FA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" t="28520" r="2159" b="31047"/>
          <a:stretch/>
        </p:blipFill>
        <p:spPr>
          <a:xfrm>
            <a:off x="330144" y="448867"/>
            <a:ext cx="5028546" cy="1377519"/>
          </a:xfrm>
          <a:prstGeom prst="rect">
            <a:avLst/>
          </a:prstGeom>
        </p:spPr>
      </p:pic>
      <p:pic>
        <p:nvPicPr>
          <p:cNvPr id="3" name="Obraz 2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B697AF9A-C8C4-DE06-2CBE-65523E4E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33" y="3432138"/>
            <a:ext cx="8236324" cy="3131372"/>
          </a:xfrm>
          <a:prstGeom prst="rect">
            <a:avLst/>
          </a:prstGeom>
        </p:spPr>
      </p:pic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17D38409-AD1D-18FD-B0F1-323B15CF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577" y="444085"/>
            <a:ext cx="4346763" cy="2773457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01EBF10F-C804-53A5-8ACC-292342B36DBF}"/>
              </a:ext>
            </a:extLst>
          </p:cNvPr>
          <p:cNvSpPr/>
          <p:nvPr/>
        </p:nvSpPr>
        <p:spPr>
          <a:xfrm>
            <a:off x="328015" y="2255259"/>
            <a:ext cx="6954455" cy="9645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Duża ilość młodych użytkowników i pytania niskiej jakości</a:t>
            </a:r>
            <a:endParaRPr lang="pl-PL" dirty="0"/>
          </a:p>
          <a:p>
            <a:pPr algn="ctr"/>
            <a:r>
              <a:rPr lang="pl-PL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Pytamy, gdy sami już spróbujemy rozwiązać problem</a:t>
            </a:r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10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512FF878-5A33-B7DE-55F8-CE096CA2C0F3}"/>
              </a:ext>
            </a:extLst>
          </p:cNvPr>
          <p:cNvSpPr/>
          <p:nvPr/>
        </p:nvSpPr>
        <p:spPr>
          <a:xfrm>
            <a:off x="1736583" y="2120021"/>
            <a:ext cx="8719594" cy="26235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 dirty="0">
                <a:solidFill>
                  <a:srgbClr val="000000"/>
                </a:solidFill>
                <a:ea typeface="+mn-lt"/>
                <a:cs typeface="+mn-lt"/>
              </a:rPr>
              <a:t>Strzępki kodu</a:t>
            </a:r>
            <a:r>
              <a:rPr lang="pl-PL" sz="2800" dirty="0">
                <a:solidFill>
                  <a:srgbClr val="000000"/>
                </a:solidFill>
                <a:ea typeface="+mn-lt"/>
                <a:cs typeface="+mn-lt"/>
              </a:rPr>
              <a:t> nie podlegają prawom autorskim</a:t>
            </a:r>
            <a:endParaRPr lang="pl-PL" sz="2800"/>
          </a:p>
          <a:p>
            <a:pPr algn="ctr"/>
            <a:endParaRPr lang="pl-PL" sz="2800" dirty="0">
              <a:solidFill>
                <a:srgbClr val="000000"/>
              </a:solidFill>
            </a:endParaRPr>
          </a:p>
          <a:p>
            <a:pPr algn="ctr"/>
            <a:r>
              <a:rPr lang="pl-PL" sz="2800" b="1" dirty="0">
                <a:solidFill>
                  <a:srgbClr val="000000"/>
                </a:solidFill>
                <a:ea typeface="+mn-lt"/>
                <a:cs typeface="+mn-lt"/>
              </a:rPr>
              <a:t>Większe fragmenty kodu</a:t>
            </a:r>
            <a:r>
              <a:rPr lang="pl-PL" sz="2800" dirty="0">
                <a:solidFill>
                  <a:srgbClr val="000000"/>
                </a:solidFill>
                <a:ea typeface="+mn-lt"/>
                <a:cs typeface="+mn-lt"/>
              </a:rPr>
              <a:t> podlegają prawom autorskim i po użyciu kodu należy zaznaczyć w komentarzu lub skopiować link skąd fragment podchodzi.</a:t>
            </a:r>
          </a:p>
        </p:txBody>
      </p:sp>
    </p:spTree>
    <p:extLst>
      <p:ext uri="{BB962C8B-B14F-4D97-AF65-F5344CB8AC3E}">
        <p14:creationId xmlns:p14="http://schemas.microsoft.com/office/powerpoint/2010/main" val="961257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C19D705E-B503-CE4C-58B6-50FEF61D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47" y="165596"/>
            <a:ext cx="12371294" cy="6694895"/>
          </a:xfrm>
          <a:prstGeom prst="rect">
            <a:avLst/>
          </a:prstGeom>
        </p:spPr>
      </p:pic>
      <p:sp>
        <p:nvSpPr>
          <p:cNvPr id="3" name="Prostokąt: zagięty narożnik 2">
            <a:extLst>
              <a:ext uri="{FF2B5EF4-FFF2-40B4-BE49-F238E27FC236}">
                <a16:creationId xmlns:a16="http://schemas.microsoft.com/office/drawing/2014/main" id="{6AEDF450-5E4E-1236-24BA-055A8A4D8090}"/>
              </a:ext>
            </a:extLst>
          </p:cNvPr>
          <p:cNvSpPr/>
          <p:nvPr/>
        </p:nvSpPr>
        <p:spPr>
          <a:xfrm>
            <a:off x="9467920" y="1941792"/>
            <a:ext cx="2440330" cy="1196051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b="1" dirty="0">
              <a:solidFill>
                <a:srgbClr val="FF0000"/>
              </a:solidFill>
              <a:ea typeface="+mn-lt"/>
              <a:cs typeface="+mn-lt"/>
            </a:endParaRPr>
          </a:p>
          <a:p>
            <a:pPr algn="ctr"/>
            <a:r>
              <a:rPr lang="pl-PL" b="1" dirty="0">
                <a:solidFill>
                  <a:srgbClr val="FF0000"/>
                </a:solidFill>
                <a:ea typeface="+mn-lt"/>
                <a:cs typeface="+mn-lt"/>
              </a:rPr>
              <a:t>TU NIE MA PRAW AUTORSKICH</a:t>
            </a:r>
            <a:endParaRPr lang="pl-PL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01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3ECF4EA-1E03-CBE2-C53A-16C883F0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" t="6024" r="-91" b="12505"/>
          <a:stretch/>
        </p:blipFill>
        <p:spPr>
          <a:xfrm>
            <a:off x="762498" y="689584"/>
            <a:ext cx="10666162" cy="1303697"/>
          </a:xfrm>
          <a:prstGeom prst="rect">
            <a:avLst/>
          </a:prstGeom>
        </p:spPr>
      </p:pic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C6810E63-09FF-CA3E-015F-F48EA345D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17937" b="11458"/>
          <a:stretch/>
        </p:blipFill>
        <p:spPr>
          <a:xfrm>
            <a:off x="1611902" y="2301604"/>
            <a:ext cx="8972363" cy="1312970"/>
          </a:xfrm>
          <a:prstGeom prst="rect">
            <a:avLst/>
          </a:prstGeom>
        </p:spPr>
      </p:pic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3161FE7C-6970-BA3F-3501-B7788999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32" y="3966956"/>
            <a:ext cx="10027022" cy="2135280"/>
          </a:xfrm>
          <a:prstGeom prst="rect">
            <a:avLst/>
          </a:prstGeom>
        </p:spPr>
      </p:pic>
      <p:sp>
        <p:nvSpPr>
          <p:cNvPr id="9" name="Strzałka: zakrzywiona w lewo 8">
            <a:extLst>
              <a:ext uri="{FF2B5EF4-FFF2-40B4-BE49-F238E27FC236}">
                <a16:creationId xmlns:a16="http://schemas.microsoft.com/office/drawing/2014/main" id="{2377D47D-2DC9-B0A4-7C7E-CF6C7D58A41A}"/>
              </a:ext>
            </a:extLst>
          </p:cNvPr>
          <p:cNvSpPr/>
          <p:nvPr/>
        </p:nvSpPr>
        <p:spPr>
          <a:xfrm rot="2040000">
            <a:off x="10952409" y="1938948"/>
            <a:ext cx="520860" cy="1466127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0" name="Strzałka: zakrzywiona w lewo 9">
            <a:extLst>
              <a:ext uri="{FF2B5EF4-FFF2-40B4-BE49-F238E27FC236}">
                <a16:creationId xmlns:a16="http://schemas.microsoft.com/office/drawing/2014/main" id="{2332A0C9-F1DE-7A27-F639-046CFE1B231C}"/>
              </a:ext>
            </a:extLst>
          </p:cNvPr>
          <p:cNvSpPr/>
          <p:nvPr/>
        </p:nvSpPr>
        <p:spPr>
          <a:xfrm>
            <a:off x="11111521" y="4268987"/>
            <a:ext cx="578733" cy="1533645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5D8A7D-F5AB-B4B8-0C97-4CE03C8B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4536142" cy="68330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pl-PL"/>
              <a:t>Praca programisty</a:t>
            </a:r>
          </a:p>
        </p:txBody>
      </p:sp>
      <p:sp>
        <p:nvSpPr>
          <p:cNvPr id="4" name="Dymek mowy: prostokąt z zaokrąglonymi rogami 3">
            <a:extLst>
              <a:ext uri="{FF2B5EF4-FFF2-40B4-BE49-F238E27FC236}">
                <a16:creationId xmlns:a16="http://schemas.microsoft.com/office/drawing/2014/main" id="{8CAF82C6-C1D7-CFFC-5434-7351BD23D228}"/>
              </a:ext>
            </a:extLst>
          </p:cNvPr>
          <p:cNvSpPr/>
          <p:nvPr/>
        </p:nvSpPr>
        <p:spPr>
          <a:xfrm>
            <a:off x="1580029" y="3634411"/>
            <a:ext cx="3204882" cy="90767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Umiejętności programowania</a:t>
            </a:r>
          </a:p>
        </p:txBody>
      </p:sp>
      <p:sp>
        <p:nvSpPr>
          <p:cNvPr id="5" name="Dymek mowy: prostokąt z zaokrąglonymi rogami 4">
            <a:extLst>
              <a:ext uri="{FF2B5EF4-FFF2-40B4-BE49-F238E27FC236}">
                <a16:creationId xmlns:a16="http://schemas.microsoft.com/office/drawing/2014/main" id="{BA9B1E31-62DB-6ED5-7B10-7821F060F5AA}"/>
              </a:ext>
            </a:extLst>
          </p:cNvPr>
          <p:cNvSpPr/>
          <p:nvPr/>
        </p:nvSpPr>
        <p:spPr>
          <a:xfrm>
            <a:off x="7333301" y="3634411"/>
            <a:ext cx="3204882" cy="90767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/>
              <a:t>Umiejętności miękkie</a:t>
            </a:r>
          </a:p>
        </p:txBody>
      </p:sp>
      <p:sp>
        <p:nvSpPr>
          <p:cNvPr id="6" name="Strzałka: w lewo i w prawo 5">
            <a:extLst>
              <a:ext uri="{FF2B5EF4-FFF2-40B4-BE49-F238E27FC236}">
                <a16:creationId xmlns:a16="http://schemas.microsoft.com/office/drawing/2014/main" id="{675F2281-BD22-1909-419C-C67F2C10AC2E}"/>
              </a:ext>
            </a:extLst>
          </p:cNvPr>
          <p:cNvSpPr/>
          <p:nvPr/>
        </p:nvSpPr>
        <p:spPr>
          <a:xfrm>
            <a:off x="5038380" y="3876373"/>
            <a:ext cx="2129117" cy="42582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48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EEF6B4D-0F92-F5D9-7277-BD9233371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2" y="439271"/>
            <a:ext cx="7981950" cy="2819400"/>
          </a:xfrm>
          <a:prstGeom prst="rect">
            <a:avLst/>
          </a:prstGeom>
        </p:spPr>
      </p:pic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74D5A0F-53C9-7048-DE58-28F5E39F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46" y="3426274"/>
            <a:ext cx="4441052" cy="2817773"/>
          </a:xfrm>
          <a:prstGeom prst="rect">
            <a:avLst/>
          </a:prstGeom>
        </p:spPr>
      </p:pic>
      <p:pic>
        <p:nvPicPr>
          <p:cNvPr id="6" name="Obraz 5" descr="Obraz zawierający tekst, Czcionka, zrzut ekranu&#10;&#10;Opis wygenerowany automatycznie">
            <a:extLst>
              <a:ext uri="{FF2B5EF4-FFF2-40B4-BE49-F238E27FC236}">
                <a16:creationId xmlns:a16="http://schemas.microsoft.com/office/drawing/2014/main" id="{D664A42C-D0E2-E3DB-240E-6F0E701D0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68" y="3510871"/>
            <a:ext cx="5172075" cy="1419225"/>
          </a:xfrm>
          <a:prstGeom prst="rect">
            <a:avLst/>
          </a:prstGeom>
        </p:spPr>
      </p:pic>
      <p:pic>
        <p:nvPicPr>
          <p:cNvPr id="2" name="Obraz 1" descr="Obraz zawierający tekst, Czcionka, zrzut ekranu, Grafika&#10;&#10;Opis wygenerowany automatycznie">
            <a:extLst>
              <a:ext uri="{FF2B5EF4-FFF2-40B4-BE49-F238E27FC236}">
                <a16:creationId xmlns:a16="http://schemas.microsoft.com/office/drawing/2014/main" id="{A7D1EE10-D4B7-C242-2DB7-F6F9DFFD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88" y="5250853"/>
            <a:ext cx="3095625" cy="809625"/>
          </a:xfrm>
          <a:prstGeom prst="rect">
            <a:avLst/>
          </a:prstGeom>
        </p:spPr>
      </p:pic>
      <p:pic>
        <p:nvPicPr>
          <p:cNvPr id="8" name="Obraz 7" descr="Znak X Zdjęcia - darmowe pobieranie na Freepik">
            <a:extLst>
              <a:ext uri="{FF2B5EF4-FFF2-40B4-BE49-F238E27FC236}">
                <a16:creationId xmlns:a16="http://schemas.microsoft.com/office/drawing/2014/main" id="{2E4DB3CF-8CFD-3B59-DE55-A418C51062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9" r="3684" b="5263"/>
          <a:stretch/>
        </p:blipFill>
        <p:spPr>
          <a:xfrm>
            <a:off x="9579994" y="613634"/>
            <a:ext cx="1734587" cy="1733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36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Wstyd - paraliżujący lęk przed oceną - Czwórka - polskieradio.pl">
            <a:extLst>
              <a:ext uri="{FF2B5EF4-FFF2-40B4-BE49-F238E27FC236}">
                <a16:creationId xmlns:a16="http://schemas.microsoft.com/office/drawing/2014/main" id="{0FB9DBA9-FAEB-EFCB-6FC7-89083B46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3" y="3490047"/>
            <a:ext cx="4809216" cy="2645069"/>
          </a:xfrm>
          <a:prstGeom prst="rect">
            <a:avLst/>
          </a:prstGeom>
        </p:spPr>
      </p:pic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1F42546-986F-C4D5-372C-44FC0C0C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2" y="722133"/>
            <a:ext cx="10789302" cy="2654336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ymek mowy: prostokąt z zaokrąglonymi rogami 2">
            <a:extLst>
              <a:ext uri="{FF2B5EF4-FFF2-40B4-BE49-F238E27FC236}">
                <a16:creationId xmlns:a16="http://schemas.microsoft.com/office/drawing/2014/main" id="{32090CBB-D9C3-312F-CC9E-B8D18B6312E6}"/>
              </a:ext>
            </a:extLst>
          </p:cNvPr>
          <p:cNvSpPr/>
          <p:nvPr/>
        </p:nvSpPr>
        <p:spPr>
          <a:xfrm>
            <a:off x="976806" y="3943405"/>
            <a:ext cx="3231265" cy="152399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ea typeface="+mn-lt"/>
                <a:cs typeface="+mn-lt"/>
              </a:rPr>
              <a:t>WSTYD!</a:t>
            </a:r>
            <a:endParaRPr lang="pl-PL" sz="4800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0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9A4019A-D280-28BB-B86B-36EF7F4DD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" r="6643" b="-529"/>
          <a:stretch/>
        </p:blipFill>
        <p:spPr>
          <a:xfrm>
            <a:off x="5534738" y="3313015"/>
            <a:ext cx="6148135" cy="1838477"/>
          </a:xfrm>
          <a:prstGeom prst="rect">
            <a:avLst/>
          </a:prstGeom>
        </p:spPr>
      </p:pic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F4F2E701-0261-89DA-90FD-7ED7D2F46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1" r="5861" b="-223"/>
          <a:stretch/>
        </p:blipFill>
        <p:spPr>
          <a:xfrm>
            <a:off x="505958" y="1000320"/>
            <a:ext cx="4836351" cy="5179237"/>
          </a:xfrm>
          <a:prstGeom prst="rect">
            <a:avLst/>
          </a:prstGeom>
        </p:spPr>
      </p:pic>
      <p:pic>
        <p:nvPicPr>
          <p:cNvPr id="6" name="Obraz 5" descr="Obraz zawierający tekst, Czcionka, zrzut ekranu&#10;&#10;Opis wygenerowany automatycznie">
            <a:extLst>
              <a:ext uri="{FF2B5EF4-FFF2-40B4-BE49-F238E27FC236}">
                <a16:creationId xmlns:a16="http://schemas.microsoft.com/office/drawing/2014/main" id="{B5DFFF0F-0A70-D994-A68C-ECC305EB0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33" y="5458731"/>
            <a:ext cx="6149144" cy="734342"/>
          </a:xfrm>
          <a:prstGeom prst="rect">
            <a:avLst/>
          </a:prstGeom>
        </p:spPr>
      </p:pic>
      <p:pic>
        <p:nvPicPr>
          <p:cNvPr id="3" name="Obraz 2" descr="Check Mark Icon Grafika przez akibhossain014 · Creative Fabrica">
            <a:extLst>
              <a:ext uri="{FF2B5EF4-FFF2-40B4-BE49-F238E27FC236}">
                <a16:creationId xmlns:a16="http://schemas.microsoft.com/office/drawing/2014/main" id="{E6A6BFFE-6CB4-B3FD-9849-975829A0CA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43" t="6270" r="21172" b="6438"/>
          <a:stretch/>
        </p:blipFill>
        <p:spPr>
          <a:xfrm>
            <a:off x="9332011" y="468732"/>
            <a:ext cx="1995623" cy="1959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08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10DF404D-0494-86DF-F675-76BC3CB1A255}"/>
              </a:ext>
            </a:extLst>
          </p:cNvPr>
          <p:cNvSpPr/>
          <p:nvPr/>
        </p:nvSpPr>
        <p:spPr>
          <a:xfrm>
            <a:off x="920777" y="1926766"/>
            <a:ext cx="4385094" cy="41981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PIONOWE: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myśli powinny być odseparowane pustymi wierszami (Gęstsze w pionie jeśli linijki są powiązane)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ściśle powiązane koncepcje powinny być blisko siebie - w jednym pliku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deklaracje Zmiennych(tak blisko miejsca użycia jak tylko jest to możliwe)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funkcje zależne blisko siebie, wywołująca ponad wywoływaną o ile to możliwe 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9E774B3E-E096-6C99-1C10-836B60707886}"/>
              </a:ext>
            </a:extLst>
          </p:cNvPr>
          <p:cNvSpPr/>
          <p:nvPr/>
        </p:nvSpPr>
        <p:spPr>
          <a:xfrm>
            <a:off x="6332281" y="1923970"/>
            <a:ext cx="4385094" cy="41981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POZIOME(długość linijki):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najlepiej regularność, 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nie przekraczamy 100-120 znaków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wcięcia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Instrukcje(deklaracje klas) na poziomie pliku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Metody klas jeden poziom w prawo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Implementacje metod +1 w prawo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Implementacje bloku +1 do bloku</a:t>
            </a:r>
            <a:endParaRPr lang="pl-PL">
              <a:solidFill>
                <a:schemeClr val="tx1"/>
              </a:solidFill>
            </a:endParaRPr>
          </a:p>
          <a:p>
            <a:pPr algn="ctr"/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7EA52ED-4546-CEEB-A529-8A930C793C50}"/>
              </a:ext>
            </a:extLst>
          </p:cNvPr>
          <p:cNvSpPr/>
          <p:nvPr/>
        </p:nvSpPr>
        <p:spPr>
          <a:xfrm>
            <a:off x="10615479" y="868272"/>
            <a:ext cx="1581508" cy="244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856A09C-79B7-8C4D-2356-23ABB7CDF6FA}"/>
              </a:ext>
            </a:extLst>
          </p:cNvPr>
          <p:cNvSpPr/>
          <p:nvPr/>
        </p:nvSpPr>
        <p:spPr>
          <a:xfrm>
            <a:off x="4987" y="868272"/>
            <a:ext cx="1020792" cy="244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0036CB13-2B96-4121-A083-65EBFDDE2CFD}"/>
              </a:ext>
            </a:extLst>
          </p:cNvPr>
          <p:cNvSpPr/>
          <p:nvPr/>
        </p:nvSpPr>
        <p:spPr>
          <a:xfrm>
            <a:off x="925266" y="591432"/>
            <a:ext cx="9790982" cy="833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4400" b="1">
                <a:solidFill>
                  <a:schemeClr val="tx1"/>
                </a:solidFill>
              </a:rPr>
              <a:t>FORMATOWANIE</a:t>
            </a:r>
          </a:p>
        </p:txBody>
      </p:sp>
    </p:spTree>
    <p:extLst>
      <p:ext uri="{BB962C8B-B14F-4D97-AF65-F5344CB8AC3E}">
        <p14:creationId xmlns:p14="http://schemas.microsoft.com/office/powerpoint/2010/main" val="11684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65424FB8-9994-AF5B-4AA7-24C806C51C0E}"/>
              </a:ext>
            </a:extLst>
          </p:cNvPr>
          <p:cNvSpPr/>
          <p:nvPr/>
        </p:nvSpPr>
        <p:spPr>
          <a:xfrm>
            <a:off x="10615479" y="868272"/>
            <a:ext cx="1581508" cy="244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2CBC96D-8A6E-005A-BE55-AED9DB9E9C0E}"/>
              </a:ext>
            </a:extLst>
          </p:cNvPr>
          <p:cNvSpPr/>
          <p:nvPr/>
        </p:nvSpPr>
        <p:spPr>
          <a:xfrm>
            <a:off x="4987" y="868272"/>
            <a:ext cx="1020792" cy="2444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81380F4-683D-5E10-0A9C-ADF449C5C89D}"/>
              </a:ext>
            </a:extLst>
          </p:cNvPr>
          <p:cNvSpPr/>
          <p:nvPr/>
        </p:nvSpPr>
        <p:spPr>
          <a:xfrm>
            <a:off x="925266" y="591432"/>
            <a:ext cx="9790982" cy="833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4400" b="1">
                <a:solidFill>
                  <a:schemeClr val="tx1"/>
                </a:solidFill>
              </a:rPr>
              <a:t>FORMATOWANIE</a:t>
            </a:r>
          </a:p>
        </p:txBody>
      </p:sp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B700DF66-DB76-F926-67AD-8FF35C98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701" y="3165502"/>
            <a:ext cx="6162675" cy="282695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Obraz 10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24C981E-3A01-7436-647F-4B6349D4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47" y="1431446"/>
            <a:ext cx="6877050" cy="173786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0078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91F7E32F-6EBB-03F6-44BF-AC02F36275E7}"/>
              </a:ext>
            </a:extLst>
          </p:cNvPr>
          <p:cNvSpPr/>
          <p:nvPr/>
        </p:nvSpPr>
        <p:spPr>
          <a:xfrm>
            <a:off x="1012984" y="566789"/>
            <a:ext cx="10089265" cy="761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>
                <a:solidFill>
                  <a:schemeClr val="tx1"/>
                </a:solidFill>
              </a:rPr>
              <a:t>TWORZENIE OBIEKTÓW I STRUKTUR DANYCH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2901FB8-DE72-A5FC-E002-D52FDEECF42C}"/>
              </a:ext>
            </a:extLst>
          </p:cNvPr>
          <p:cNvSpPr/>
          <p:nvPr/>
        </p:nvSpPr>
        <p:spPr>
          <a:xfrm>
            <a:off x="1025044" y="1857138"/>
            <a:ext cx="10064150" cy="4298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Ukrywanie implementacji polega na tworzeniu abstrakcji, nie chcemy udostępniać szczegółów naszych danych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obiekty ukrywają dane tworząc abstrakcje i udostępniają funkcje operujące na tych danych, struktury danych udostępniają dane i nie mają znaczących funkcji 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kod korzystający ze struktur danych (proceduralny) ułatwia dodawanie nowych funkcji bez zmiany istniejących struktur danych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kod obiektowy ułatwia dodawanie nowych klas bez zmiany istniejących funkcji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wszystko jest obiektem-mit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prawo Demeter 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- moduł nie powinien wiedzieć nic o wnętrzu obiektów, którymi manipuluje, przykład: metoda f klasy C powinna wywoływać tylko metody z: C, obiektu utworzonego przez f, obiektu przekazanego jako argument do f, obiektu umieszczonego w zmiennej instancyjnej klasy C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2B695B31-B57A-649C-04FF-EBE9894DD7AB}"/>
              </a:ext>
            </a:extLst>
          </p:cNvPr>
          <p:cNvSpPr/>
          <p:nvPr/>
        </p:nvSpPr>
        <p:spPr>
          <a:xfrm>
            <a:off x="4048124" y="1414742"/>
            <a:ext cx="7059705" cy="33617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Najlepiej najpierw wybrać na czym wolimy operować</a:t>
            </a:r>
          </a:p>
        </p:txBody>
      </p:sp>
    </p:spTree>
    <p:extLst>
      <p:ext uri="{BB962C8B-B14F-4D97-AF65-F5344CB8AC3E}">
        <p14:creationId xmlns:p14="http://schemas.microsoft.com/office/powerpoint/2010/main" val="37340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0F49A72D-3991-B858-CDE5-661EE123F96D}"/>
              </a:ext>
            </a:extLst>
          </p:cNvPr>
          <p:cNvSpPr/>
          <p:nvPr/>
        </p:nvSpPr>
        <p:spPr>
          <a:xfrm>
            <a:off x="812426" y="521073"/>
            <a:ext cx="10578352" cy="9525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b="1">
                <a:solidFill>
                  <a:schemeClr val="tx1"/>
                </a:solidFill>
              </a:rPr>
              <a:t>OBSŁUGA BŁĘDÓW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00FC75F-1B07-17F9-B9C1-CC0C2E20F919}"/>
              </a:ext>
            </a:extLst>
          </p:cNvPr>
          <p:cNvSpPr/>
          <p:nvPr/>
        </p:nvSpPr>
        <p:spPr>
          <a:xfrm>
            <a:off x="809625" y="1862977"/>
            <a:ext cx="4224616" cy="351864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programista jest odpowiedzialny za takie skonstruowanie Kodu, aby wykonywał to, co powinien.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→obsługa wyjątków zamiast kodów powrotu 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try-catch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catch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ma za zadanie pozostawić program spójnym, niezależnie od tego, co stało się w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try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→kontrolowane wyjątki, nie są potrzebne do tworzenia solidnego oprogramowania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E1BEB65-4FA7-B202-976A-BA2A520E59A9}"/>
              </a:ext>
            </a:extLst>
          </p:cNvPr>
          <p:cNvSpPr/>
          <p:nvPr/>
        </p:nvSpPr>
        <p:spPr>
          <a:xfrm>
            <a:off x="7196977" y="2759446"/>
            <a:ext cx="4190999" cy="351864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ważna </a:t>
            </a:r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o ile nie utrudnia zrozumienia logiki kodu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kontrolowane wyjątki są użyteczne jeśli np. piszemy ważną bibliotekę 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dostarczanie kontekstu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musimy obsłużyć każdą przerwaną operację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→wzorzec specjalnego przypadku 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→ nie zwracamy </a:t>
            </a:r>
            <a:r>
              <a:rPr lang="pl-PL" i="1" err="1">
                <a:solidFill>
                  <a:schemeClr val="tx1"/>
                </a:solidFill>
                <a:ea typeface="+mn-lt"/>
                <a:cs typeface="+mn-lt"/>
              </a:rPr>
              <a:t>null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- przekazywanie wartości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null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jest jeszcze gorsze niż samo zwracanie wartości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null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z metod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B841A59-81F0-B444-C1D7-0C73B554F9C8}"/>
              </a:ext>
            </a:extLst>
          </p:cNvPr>
          <p:cNvSpPr/>
          <p:nvPr/>
        </p:nvSpPr>
        <p:spPr>
          <a:xfrm>
            <a:off x="966507" y="434227"/>
            <a:ext cx="10309411" cy="941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b="1">
                <a:solidFill>
                  <a:srgbClr val="000000"/>
                </a:solidFill>
              </a:rPr>
              <a:t>TESTY JEDNOSTKOWE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EE29D200-BC7D-9726-9DB8-80C9762D6162}"/>
              </a:ext>
            </a:extLst>
          </p:cNvPr>
          <p:cNvSpPr/>
          <p:nvPr/>
        </p:nvSpPr>
        <p:spPr>
          <a:xfrm>
            <a:off x="9370919" y="1246654"/>
            <a:ext cx="1636058" cy="5154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bg1"/>
                </a:solidFill>
              </a:rPr>
              <a:t>@test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DAF3979-453B-0F8F-0C52-DDB2B2DA920C}"/>
              </a:ext>
            </a:extLst>
          </p:cNvPr>
          <p:cNvSpPr/>
          <p:nvPr/>
        </p:nvSpPr>
        <p:spPr>
          <a:xfrm>
            <a:off x="969309" y="1538007"/>
            <a:ext cx="4168587" cy="4952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rgbClr val="000000"/>
                </a:solidFill>
              </a:rPr>
              <a:t>TRZY PRAWA TDD</a:t>
            </a:r>
            <a:endParaRPr lang="pl-PL">
              <a:solidFill>
                <a:srgbClr val="000000"/>
              </a:solidFill>
            </a:endParaRPr>
          </a:p>
          <a:p>
            <a:pPr algn="ctr"/>
            <a:r>
              <a:rPr lang="pl-PL">
                <a:solidFill>
                  <a:srgbClr val="000000"/>
                </a:solidFill>
              </a:rPr>
              <a:t>zakłada pisanie testów jednostkowych na początku, przed napisaniem kodu produkcyjnego</a:t>
            </a:r>
          </a:p>
          <a:p>
            <a:pPr marL="342900" indent="-342900" algn="ctr">
              <a:buAutoNum type="arabicPeriod"/>
            </a:pPr>
            <a:r>
              <a:rPr lang="pl-PL">
                <a:solidFill>
                  <a:srgbClr val="000000"/>
                </a:solidFill>
              </a:rPr>
              <a:t> Nie można zacząć pisać kodu produkcyjnego do momentu napisania niespełnianego testu jednostkowego. </a:t>
            </a:r>
            <a:endParaRPr lang="pl-PL">
              <a:solidFill>
                <a:srgbClr val="FFFFFF"/>
              </a:solidFill>
            </a:endParaRPr>
          </a:p>
          <a:p>
            <a:pPr marL="342900" indent="-342900" algn="ctr">
              <a:buAutoNum type="arabicPeriod"/>
            </a:pPr>
            <a:r>
              <a:rPr lang="pl-PL">
                <a:solidFill>
                  <a:srgbClr val="000000"/>
                </a:solidFill>
              </a:rPr>
              <a:t>Nie można napisać więcej testów jednostkowych, które są wystarczające do niespełnienia testu, a brak kompilacji jest jednocześnie nieudanym testem. </a:t>
            </a:r>
            <a:endParaRPr lang="pl-PL">
              <a:solidFill>
                <a:srgbClr val="FFFFFF"/>
              </a:solidFill>
            </a:endParaRPr>
          </a:p>
          <a:p>
            <a:pPr marL="342900" indent="-342900" algn="ctr">
              <a:buAutoNum type="arabicPeriod"/>
            </a:pPr>
            <a:r>
              <a:rPr lang="pl-PL">
                <a:solidFill>
                  <a:srgbClr val="000000"/>
                </a:solidFill>
              </a:rPr>
              <a:t>Nie można pisać większej ilości kodu produkcyjnego, niż wystarczy do spełnienia obecnie niespełnianego testu. </a:t>
            </a:r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A3FAF70-6A91-059F-E837-4B11DF0C6922}"/>
              </a:ext>
            </a:extLst>
          </p:cNvPr>
          <p:cNvSpPr/>
          <p:nvPr/>
        </p:nvSpPr>
        <p:spPr>
          <a:xfrm>
            <a:off x="6182845" y="4518769"/>
            <a:ext cx="4347883" cy="197223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ZASADA CZYSTYCH TESTÓW F.I.R.S.T.</a:t>
            </a:r>
          </a:p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F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ast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ndependent (from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other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 b="1" err="1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epeatable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(in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environment)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 b="1" err="1">
                <a:solidFill>
                  <a:schemeClr val="tx1"/>
                </a:solidFill>
                <a:ea typeface="+mn-lt"/>
                <a:cs typeface="+mn-lt"/>
              </a:rPr>
              <a:t>S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elf-Validsating</a:t>
            </a:r>
            <a:endParaRPr lang="pl-PL" err="1">
              <a:solidFill>
                <a:schemeClr val="tx1"/>
              </a:solidFill>
            </a:endParaRPr>
          </a:p>
          <a:p>
            <a:pPr algn="ctr"/>
            <a:r>
              <a:rPr lang="pl-PL" b="1" err="1">
                <a:solidFill>
                  <a:schemeClr val="tx1"/>
                </a:solidFill>
                <a:ea typeface="+mn-lt"/>
                <a:cs typeface="+mn-lt"/>
              </a:rPr>
              <a:t>T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imely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11F244B-161E-5AA3-72AA-BD5CBFD9293C}"/>
              </a:ext>
            </a:extLst>
          </p:cNvPr>
          <p:cNvSpPr/>
          <p:nvPr/>
        </p:nvSpPr>
        <p:spPr>
          <a:xfrm>
            <a:off x="5451662" y="1930213"/>
            <a:ext cx="5827057" cy="2285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</a:rPr>
              <a:t>Każdy może nasz kod uruchomić i będzie on działał poprawnie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Bez testów każda zmiana jest potencjalnym błędem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Są kluczowe w utrzymaniu projektu i architektury w możliwie najlepszym stanie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Kod testów nie musi być tak wydajny jak produkcyjny</a:t>
            </a:r>
          </a:p>
        </p:txBody>
      </p:sp>
    </p:spTree>
    <p:extLst>
      <p:ext uri="{BB962C8B-B14F-4D97-AF65-F5344CB8AC3E}">
        <p14:creationId xmlns:p14="http://schemas.microsoft.com/office/powerpoint/2010/main" val="35754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5B0C013B-B5D9-2D6E-8CF6-5371810D92F0}"/>
              </a:ext>
            </a:extLst>
          </p:cNvPr>
          <p:cNvSpPr/>
          <p:nvPr/>
        </p:nvSpPr>
        <p:spPr>
          <a:xfrm>
            <a:off x="966507" y="434227"/>
            <a:ext cx="10309411" cy="941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b="1">
                <a:solidFill>
                  <a:srgbClr val="000000"/>
                </a:solidFill>
              </a:rPr>
              <a:t>TESTY JEDNOSTKOWE</a:t>
            </a: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9EBA12D9-D9B4-5C0E-2F65-3177C3F89812}"/>
              </a:ext>
            </a:extLst>
          </p:cNvPr>
          <p:cNvSpPr/>
          <p:nvPr/>
        </p:nvSpPr>
        <p:spPr>
          <a:xfrm>
            <a:off x="9370919" y="1246654"/>
            <a:ext cx="1636058" cy="5154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>
                <a:solidFill>
                  <a:schemeClr val="bg1"/>
                </a:solidFill>
              </a:rPr>
              <a:t>@test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D8DD485-5B05-DE46-34A1-DE53F5A8172F}"/>
              </a:ext>
            </a:extLst>
          </p:cNvPr>
          <p:cNvSpPr/>
          <p:nvPr/>
        </p:nvSpPr>
        <p:spPr>
          <a:xfrm>
            <a:off x="963705" y="2682644"/>
            <a:ext cx="6487688" cy="2733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Wystarczająca ilość testów</a:t>
            </a:r>
            <a:endParaRPr lang="pl-PL"/>
          </a:p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Nie omijamy prostych testów</a:t>
            </a:r>
          </a:p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Ignorowany test to wskaźnik niejednoznaczności</a:t>
            </a:r>
          </a:p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Szczególną uwagę przyłożyć trzeba do granic</a:t>
            </a:r>
          </a:p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Dokładnie testujemy pobliskie błędy</a:t>
            </a:r>
          </a:p>
          <a:p>
            <a:pPr marL="342900" indent="-342900" algn="ctr">
              <a:buFont typeface="Arial"/>
              <a:buChar char="•"/>
            </a:pPr>
            <a:r>
              <a:rPr lang="pl-PL" sz="2000">
                <a:solidFill>
                  <a:srgbClr val="000000"/>
                </a:solidFill>
              </a:rPr>
              <a:t>Testy powinny być szybkie</a:t>
            </a:r>
          </a:p>
        </p:txBody>
      </p:sp>
    </p:spTree>
    <p:extLst>
      <p:ext uri="{BB962C8B-B14F-4D97-AF65-F5344CB8AC3E}">
        <p14:creationId xmlns:p14="http://schemas.microsoft.com/office/powerpoint/2010/main" val="384257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40A287A-A833-3E77-644B-4F01F0DF0B15}"/>
              </a:ext>
            </a:extLst>
          </p:cNvPr>
          <p:cNvSpPr/>
          <p:nvPr/>
        </p:nvSpPr>
        <p:spPr>
          <a:xfrm>
            <a:off x="-14007" y="924485"/>
            <a:ext cx="3115235" cy="20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EC2342E-4173-45AB-100B-4B25DEC6FD83}"/>
              </a:ext>
            </a:extLst>
          </p:cNvPr>
          <p:cNvSpPr/>
          <p:nvPr/>
        </p:nvSpPr>
        <p:spPr>
          <a:xfrm>
            <a:off x="9073963" y="935690"/>
            <a:ext cx="3115235" cy="20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Wstęga: nachylona w górę 4">
            <a:extLst>
              <a:ext uri="{FF2B5EF4-FFF2-40B4-BE49-F238E27FC236}">
                <a16:creationId xmlns:a16="http://schemas.microsoft.com/office/drawing/2014/main" id="{7D6D8CCA-B9A4-97C3-C2B6-C3D3D37A2C1E}"/>
              </a:ext>
            </a:extLst>
          </p:cNvPr>
          <p:cNvSpPr/>
          <p:nvPr/>
        </p:nvSpPr>
        <p:spPr>
          <a:xfrm>
            <a:off x="2123515" y="549088"/>
            <a:ext cx="7956176" cy="1165411"/>
          </a:xfrm>
          <a:prstGeom prst="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b="1"/>
              <a:t>GRANICE</a:t>
            </a:r>
            <a:endParaRPr lang="pl-PL" b="1"/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49DD519E-8115-0C09-5AA0-896D5F4983A4}"/>
              </a:ext>
            </a:extLst>
          </p:cNvPr>
          <p:cNvSpPr/>
          <p:nvPr/>
        </p:nvSpPr>
        <p:spPr>
          <a:xfrm>
            <a:off x="683558" y="2207559"/>
            <a:ext cx="10836088" cy="393326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Rzadko kontrolujemy wszystkie elementy kodu w naszym systemie, jak i nie zawsze jesteśmy wyłącznymi twórcami. Musimy potrafić zintegrować obcy kod z naszym.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→zastosowanie kodu innych firm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→korzystanie z typów ogólnych powoduje konieczność wprowadzania olbrzymiej liczby zmian, rzutowanie i zarządzanie typami powinno być obsłużone wewnątrz naszej klasy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→pakiet log4j (pakiet rejestrowania z Apache) 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→testy uczące</a:t>
            </a: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 bez testów granicznych możemy np. korzystać ze starej wersji biblioteki dłużej niż jest to potrzebne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→tworzenie oczekiwanego interfejsu - pozostaje pod naszą kontrolą</a:t>
            </a:r>
            <a:endParaRPr lang="pl-PL" sz="2000">
              <a:solidFill>
                <a:schemeClr val="tx1"/>
              </a:solidFill>
            </a:endParaRPr>
          </a:p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→ na granicach dzieją się np. zmiany</a:t>
            </a:r>
            <a:endParaRPr lang="pl-PL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60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20980A-D5B5-43B5-A120-F8D27E6D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07042"/>
            <a:ext cx="10363200" cy="1243599"/>
          </a:xfrm>
          <a:prstGeom prst="wave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pl-PL" sz="3600" b="1" u="sng"/>
              <a:t>Co jest potrzebne oprócz samego programowania?</a:t>
            </a:r>
            <a:endParaRPr lang="pl-PL" sz="360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F193EDD-8254-A34D-CBBE-34FE68024405}"/>
              </a:ext>
            </a:extLst>
          </p:cNvPr>
          <p:cNvSpPr txBox="1"/>
          <p:nvPr/>
        </p:nvSpPr>
        <p:spPr>
          <a:xfrm>
            <a:off x="3827930" y="2079813"/>
            <a:ext cx="6620432" cy="3539430"/>
          </a:xfrm>
          <a:prstGeom prst="rect">
            <a:avLst/>
          </a:prstGeom>
          <a:solidFill>
            <a:srgbClr val="53ECF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latin typeface="Arial"/>
                <a:cs typeface="Arial"/>
              </a:rPr>
              <a:t>Często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rozmowa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kwalifikacyjna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składa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się</a:t>
            </a:r>
            <a:r>
              <a:rPr lang="en-US" sz="2800">
                <a:latin typeface="Arial"/>
                <a:cs typeface="Arial"/>
              </a:rPr>
              <a:t> z </a:t>
            </a:r>
            <a:r>
              <a:rPr lang="en-US" sz="2800" err="1">
                <a:latin typeface="Arial"/>
                <a:cs typeface="Arial"/>
              </a:rPr>
              <a:t>dwóch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części</a:t>
            </a:r>
            <a:r>
              <a:rPr lang="en-US" sz="2800">
                <a:latin typeface="Arial"/>
                <a:cs typeface="Arial"/>
              </a:rPr>
              <a:t>:</a:t>
            </a:r>
          </a:p>
          <a:p>
            <a:endParaRPr lang="en-US" sz="28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err="1">
                <a:latin typeface="Arial"/>
                <a:cs typeface="Arial"/>
              </a:rPr>
              <a:t>jedna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dotyczy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rzeczy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związanych</a:t>
            </a:r>
            <a:r>
              <a:rPr lang="en-US" sz="2800">
                <a:latin typeface="Arial"/>
                <a:cs typeface="Arial"/>
              </a:rPr>
              <a:t> z </a:t>
            </a:r>
            <a:r>
              <a:rPr lang="en-US" sz="2800" err="1">
                <a:latin typeface="Arial"/>
                <a:cs typeface="Arial"/>
              </a:rPr>
              <a:t>technologią</a:t>
            </a:r>
            <a:endParaRPr lang="en-US" sz="2800">
              <a:latin typeface="Arial"/>
              <a:cs typeface="Arial"/>
            </a:endParaRPr>
          </a:p>
          <a:p>
            <a:endParaRPr lang="en-US" sz="28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800" err="1">
                <a:latin typeface="Arial"/>
                <a:cs typeface="Arial"/>
              </a:rPr>
              <a:t>druga</a:t>
            </a:r>
            <a:r>
              <a:rPr lang="en-US" sz="2800">
                <a:latin typeface="Arial"/>
                <a:cs typeface="Arial"/>
              </a:rPr>
              <a:t>, </a:t>
            </a:r>
            <a:r>
              <a:rPr lang="en-US" sz="2800" err="1">
                <a:latin typeface="Arial"/>
                <a:cs typeface="Arial"/>
              </a:rPr>
              <a:t>która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dotyczy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bardziej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ogólnych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kompetencji</a:t>
            </a:r>
            <a:endParaRPr lang="en-US"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406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D3EBB710-A255-4020-D266-26A4E925FB48}"/>
              </a:ext>
            </a:extLst>
          </p:cNvPr>
          <p:cNvSpPr/>
          <p:nvPr/>
        </p:nvSpPr>
        <p:spPr>
          <a:xfrm>
            <a:off x="3388833" y="328203"/>
            <a:ext cx="5405886" cy="905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>
                <a:solidFill>
                  <a:schemeClr val="tx1"/>
                </a:solidFill>
                <a:ea typeface="+mn-lt"/>
                <a:cs typeface="+mn-lt"/>
              </a:rPr>
              <a:t>KLASY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A33EFF3-3842-63C7-0A00-BCDDA75F442E}"/>
              </a:ext>
            </a:extLst>
          </p:cNvPr>
          <p:cNvSpPr/>
          <p:nvPr/>
        </p:nvSpPr>
        <p:spPr>
          <a:xfrm>
            <a:off x="8783299" y="883712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04B60BC-21F5-A0DB-9DD8-CCC55C1D12CB}"/>
              </a:ext>
            </a:extLst>
          </p:cNvPr>
          <p:cNvSpPr/>
          <p:nvPr/>
        </p:nvSpPr>
        <p:spPr>
          <a:xfrm>
            <a:off x="-15645" y="883711"/>
            <a:ext cx="3393057" cy="201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9EAFD4E-2EFF-882B-AD8B-50BCBA3ACE50}"/>
              </a:ext>
            </a:extLst>
          </p:cNvPr>
          <p:cNvSpPr/>
          <p:nvPr/>
        </p:nvSpPr>
        <p:spPr>
          <a:xfrm>
            <a:off x="772386" y="1446723"/>
            <a:ext cx="3786555" cy="46892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Organizacja 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Kolejność funkcji 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Testy ustalają zasady 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Powinny być małe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Nazewnictwo jest pierwszym sposobem na pomoc w określeniu wielkości klasy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Powinniśmy być w stanie napisać krótki opis klasy ok. 25 słów bez słownictwa zależnego: jeżeli, oraz, lub, ale</a:t>
            </a:r>
            <a:endParaRPr lang="pl-PL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Zasada pojedynczej odpowiedzialności</a:t>
            </a:r>
            <a:endParaRPr lang="pl-PL">
              <a:solidFill>
                <a:schemeClr val="tx1"/>
              </a:solidFill>
            </a:endParaRPr>
          </a:p>
        </p:txBody>
      </p:sp>
      <p:pic>
        <p:nvPicPr>
          <p:cNvPr id="11" name="Obraz 10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D3B666AF-BF28-2BBD-46D5-7FC89DAD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5" y="1331302"/>
            <a:ext cx="6409593" cy="51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, krąg&#10;&#10;Opis wygenerowany automatycznie">
            <a:extLst>
              <a:ext uri="{FF2B5EF4-FFF2-40B4-BE49-F238E27FC236}">
                <a16:creationId xmlns:a16="http://schemas.microsoft.com/office/drawing/2014/main" id="{E62D9323-018B-E5E4-0F29-720DB0DFD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8" r="970" b="121"/>
          <a:stretch/>
        </p:blipFill>
        <p:spPr>
          <a:xfrm>
            <a:off x="835288" y="1513"/>
            <a:ext cx="10434732" cy="68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Prostokąt, Czcionka&#10;&#10;Opis wygenerowany automatycznie">
            <a:extLst>
              <a:ext uri="{FF2B5EF4-FFF2-40B4-BE49-F238E27FC236}">
                <a16:creationId xmlns:a16="http://schemas.microsoft.com/office/drawing/2014/main" id="{532E760A-A453-1E88-BBA8-A1E7DFFC2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7" t="-34" b="-107"/>
          <a:stretch/>
        </p:blipFill>
        <p:spPr>
          <a:xfrm>
            <a:off x="14954" y="585"/>
            <a:ext cx="12592809" cy="68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37E216A-93ED-0F33-86DD-E15A60A1F95A}"/>
              </a:ext>
            </a:extLst>
          </p:cNvPr>
          <p:cNvSpPr txBox="1"/>
          <p:nvPr/>
        </p:nvSpPr>
        <p:spPr>
          <a:xfrm>
            <a:off x="5227880" y="833718"/>
            <a:ext cx="6762569" cy="1314443"/>
          </a:xfrm>
          <a:prstGeom prst="ellipseRibbon2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latin typeface="+mj-lt"/>
                <a:ea typeface="+mj-ea"/>
                <a:cs typeface="+mj-cs"/>
              </a:rPr>
              <a:t>NO CODE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3D58E11-2818-6846-4C41-5885C0E703ED}"/>
              </a:ext>
            </a:extLst>
          </p:cNvPr>
          <p:cNvSpPr txBox="1"/>
          <p:nvPr/>
        </p:nvSpPr>
        <p:spPr>
          <a:xfrm>
            <a:off x="5509303" y="2319042"/>
            <a:ext cx="6034187" cy="34475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000" dirty="0"/>
              <a:t>To </a:t>
            </a:r>
            <a:r>
              <a:rPr lang="en-US" sz="2000" err="1"/>
              <a:t>podejście</a:t>
            </a:r>
            <a:r>
              <a:rPr lang="en-US" sz="2000" dirty="0"/>
              <a:t> do </a:t>
            </a:r>
            <a:r>
              <a:rPr lang="en-US" sz="2000" err="1"/>
              <a:t>budowania</a:t>
            </a:r>
            <a:r>
              <a:rPr lang="en-US" sz="2000" dirty="0"/>
              <a:t> </a:t>
            </a:r>
            <a:r>
              <a:rPr lang="en-US" sz="2000" err="1"/>
              <a:t>aplikacji</a:t>
            </a:r>
            <a:r>
              <a:rPr lang="en-US" sz="2000" dirty="0"/>
              <a:t> </a:t>
            </a:r>
            <a:r>
              <a:rPr lang="en-US" sz="2000" err="1"/>
              <a:t>webowych</a:t>
            </a:r>
            <a:r>
              <a:rPr lang="en-US" sz="2000" dirty="0"/>
              <a:t>, </a:t>
            </a:r>
            <a:r>
              <a:rPr lang="en-US" sz="2000" err="1"/>
              <a:t>mobilnych</a:t>
            </a:r>
            <a:r>
              <a:rPr lang="en-US" sz="2000" dirty="0"/>
              <a:t> </a:t>
            </a:r>
            <a:r>
              <a:rPr lang="en-US" sz="2000" err="1"/>
              <a:t>i</a:t>
            </a:r>
            <a:r>
              <a:rPr lang="en-US" sz="2000" dirty="0"/>
              <a:t> </a:t>
            </a:r>
            <a:r>
              <a:rPr lang="en-US" sz="2000" err="1"/>
              <a:t>stron</a:t>
            </a:r>
            <a:r>
              <a:rPr lang="en-US" sz="2000" dirty="0"/>
              <a:t> </a:t>
            </a:r>
            <a:r>
              <a:rPr lang="en-US" sz="2000" err="1"/>
              <a:t>internetowych</a:t>
            </a:r>
            <a:r>
              <a:rPr lang="en-US" sz="2000" dirty="0"/>
              <a:t>, </a:t>
            </a:r>
            <a:r>
              <a:rPr lang="en-US" sz="2000" err="1"/>
              <a:t>które</a:t>
            </a:r>
            <a:r>
              <a:rPr lang="en-US" sz="2000" dirty="0"/>
              <a:t> </a:t>
            </a:r>
            <a:r>
              <a:rPr lang="en-US" sz="2000" err="1"/>
              <a:t>pozwala</a:t>
            </a:r>
            <a:r>
              <a:rPr lang="en-US" sz="2000" dirty="0"/>
              <a:t> </a:t>
            </a:r>
            <a:r>
              <a:rPr lang="en-US" sz="2000" err="1"/>
              <a:t>użytkownikom</a:t>
            </a:r>
            <a:r>
              <a:rPr lang="en-US" sz="2000" dirty="0"/>
              <a:t> </a:t>
            </a:r>
            <a:r>
              <a:rPr lang="en-US" sz="2000" err="1"/>
              <a:t>tworzyć</a:t>
            </a:r>
            <a:r>
              <a:rPr lang="en-US" sz="2000" dirty="0"/>
              <a:t> </a:t>
            </a:r>
            <a:r>
              <a:rPr lang="en-US" sz="2000" err="1"/>
              <a:t>aplikacje</a:t>
            </a:r>
            <a:r>
              <a:rPr lang="en-US" sz="2000" dirty="0"/>
              <a:t> z </a:t>
            </a:r>
            <a:r>
              <a:rPr lang="en-US" sz="2000" err="1"/>
              <a:t>gotowych</a:t>
            </a:r>
            <a:r>
              <a:rPr lang="en-US" sz="2000" dirty="0"/>
              <a:t> </a:t>
            </a:r>
            <a:r>
              <a:rPr lang="en-US" sz="2000" err="1"/>
              <a:t>elementów</a:t>
            </a:r>
            <a:r>
              <a:rPr lang="en-US" sz="2000" dirty="0"/>
              <a:t> bez </a:t>
            </a:r>
            <a:r>
              <a:rPr lang="en-US" sz="2000" err="1"/>
              <a:t>znajomości</a:t>
            </a:r>
            <a:r>
              <a:rPr lang="en-US" sz="2000" dirty="0"/>
              <a:t> </a:t>
            </a:r>
            <a:r>
              <a:rPr lang="en-US" sz="2000" err="1"/>
              <a:t>języków</a:t>
            </a:r>
            <a:r>
              <a:rPr lang="en-US" sz="2000" dirty="0"/>
              <a:t> </a:t>
            </a:r>
            <a:r>
              <a:rPr lang="en-US" sz="2000" err="1"/>
              <a:t>programowania</a:t>
            </a:r>
            <a:r>
              <a:rPr lang="en-US" sz="2000" dirty="0"/>
              <a:t>.</a:t>
            </a:r>
            <a:endParaRPr lang="pl-PL"/>
          </a:p>
          <a:p>
            <a:pPr algn="ctr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000" err="1"/>
              <a:t>Pozwala</a:t>
            </a:r>
            <a:r>
              <a:rPr lang="en-US" sz="2000" dirty="0"/>
              <a:t> </a:t>
            </a:r>
            <a:r>
              <a:rPr lang="en-US" sz="2000" err="1"/>
              <a:t>budować</a:t>
            </a:r>
            <a:r>
              <a:rPr lang="en-US" sz="2000" dirty="0"/>
              <a:t> </a:t>
            </a:r>
            <a:r>
              <a:rPr lang="en-US" sz="2000" err="1"/>
              <a:t>aplikacje</a:t>
            </a:r>
            <a:r>
              <a:rPr lang="en-US" sz="2000" dirty="0"/>
              <a:t>, </a:t>
            </a:r>
            <a:r>
              <a:rPr lang="en-US" sz="2000" err="1"/>
              <a:t>automaty</a:t>
            </a:r>
            <a:r>
              <a:rPr lang="en-US" sz="2000" dirty="0"/>
              <a:t>, </a:t>
            </a:r>
            <a:r>
              <a:rPr lang="en-US" sz="2000" err="1"/>
              <a:t>procesy</a:t>
            </a:r>
            <a:r>
              <a:rPr lang="en-US" sz="2000" dirty="0"/>
              <a:t>, </a:t>
            </a:r>
            <a:r>
              <a:rPr lang="en-US" sz="2000" err="1"/>
              <a:t>akcje</a:t>
            </a:r>
            <a:r>
              <a:rPr lang="en-US" sz="2000" dirty="0"/>
              <a:t> bez </a:t>
            </a:r>
            <a:r>
              <a:rPr lang="en-US" sz="2000" err="1"/>
              <a:t>kodu</a:t>
            </a:r>
            <a:r>
              <a:rPr lang="en-US" sz="2000" dirty="0"/>
              <a:t> (</a:t>
            </a:r>
            <a:r>
              <a:rPr lang="en-US" sz="2000" err="1"/>
              <a:t>lub</a:t>
            </a:r>
            <a:r>
              <a:rPr lang="en-US" sz="2000" dirty="0"/>
              <a:t> low code-</a:t>
            </a:r>
            <a:r>
              <a:rPr lang="en-US" sz="2000" err="1"/>
              <a:t>bardzo</a:t>
            </a:r>
            <a:r>
              <a:rPr lang="en-US" sz="2000" dirty="0"/>
              <a:t> </a:t>
            </a:r>
            <a:r>
              <a:rPr lang="en-US" sz="2000" err="1"/>
              <a:t>mało</a:t>
            </a:r>
            <a:r>
              <a:rPr lang="en-US" sz="2000" dirty="0"/>
              <a:t> </a:t>
            </a:r>
            <a:r>
              <a:rPr lang="en-US" sz="2000" err="1"/>
              <a:t>kodu</a:t>
            </a:r>
            <a:r>
              <a:rPr lang="en-US" sz="2000" dirty="0"/>
              <a:t>).</a:t>
            </a:r>
          </a:p>
        </p:txBody>
      </p:sp>
      <p:pic>
        <p:nvPicPr>
          <p:cNvPr id="7" name="Picture 6" descr="Dane programistyczne na monitorze komputera">
            <a:extLst>
              <a:ext uri="{FF2B5EF4-FFF2-40B4-BE49-F238E27FC236}">
                <a16:creationId xmlns:a16="http://schemas.microsoft.com/office/drawing/2014/main" id="{606CDFF1-38D3-1E4F-4C25-A35EA478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0" r="8176" b="-3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532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6DAD81D-39E6-D353-C407-9937135C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909" y="599955"/>
            <a:ext cx="5465099" cy="861102"/>
          </a:xfrm>
          <a:prstGeom prst="rightArrow">
            <a:avLst/>
          </a:prstGeo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pl-PL" b="1" dirty="0"/>
              <a:t>Jak działa?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C83140-743B-279C-E783-C60033F1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795" y="1932370"/>
            <a:ext cx="5706238" cy="4238459"/>
          </a:xfrm>
          <a:solidFill>
            <a:srgbClr val="F7F4CB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pl-PL" sz="1800" dirty="0">
                <a:latin typeface="Candara"/>
                <a:ea typeface="+mn-lt"/>
                <a:cs typeface="+mn-lt"/>
              </a:rPr>
              <a:t>Działanie platform no-</a:t>
            </a:r>
            <a:r>
              <a:rPr lang="pl-PL" sz="1800" dirty="0" err="1">
                <a:latin typeface="Candara"/>
                <a:ea typeface="+mn-lt"/>
                <a:cs typeface="+mn-lt"/>
              </a:rPr>
              <a:t>code</a:t>
            </a:r>
            <a:r>
              <a:rPr lang="pl-PL" sz="1800" dirty="0">
                <a:latin typeface="Candara"/>
                <a:ea typeface="+mn-lt"/>
                <a:cs typeface="+mn-lt"/>
              </a:rPr>
              <a:t> można porównać do budowania z LEGO — tylko że zamiast klocków mamy do dyspozycji gotowe segmenty, z których tworzymy aplikację.</a:t>
            </a:r>
            <a:endParaRPr lang="pl-PL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pl-PL" sz="1800" dirty="0">
                <a:latin typeface="Candara"/>
                <a:ea typeface="+mn-lt"/>
                <a:cs typeface="+mn-lt"/>
              </a:rPr>
              <a:t>Proces tworzenia interfejsu aplikacji (</a:t>
            </a:r>
            <a:r>
              <a:rPr lang="pl-PL" sz="1800" dirty="0" err="1">
                <a:latin typeface="Candara"/>
                <a:ea typeface="+mn-lt"/>
                <a:cs typeface="+mn-lt"/>
              </a:rPr>
              <a:t>frontend</a:t>
            </a:r>
            <a:r>
              <a:rPr lang="pl-PL" sz="1800" dirty="0">
                <a:latin typeface="Candara"/>
                <a:ea typeface="+mn-lt"/>
                <a:cs typeface="+mn-lt"/>
              </a:rPr>
              <a:t>) i obsługi serwerowej (</a:t>
            </a:r>
            <a:r>
              <a:rPr lang="pl-PL" sz="1800" dirty="0" err="1">
                <a:latin typeface="Candara"/>
                <a:ea typeface="+mn-lt"/>
                <a:cs typeface="+mn-lt"/>
              </a:rPr>
              <a:t>backend</a:t>
            </a:r>
            <a:r>
              <a:rPr lang="pl-PL" sz="1800" dirty="0">
                <a:latin typeface="Candara"/>
                <a:ea typeface="+mn-lt"/>
                <a:cs typeface="+mn-lt"/>
              </a:rPr>
              <a:t>) odbywa się za pomocą metody </a:t>
            </a:r>
            <a:r>
              <a:rPr lang="pl-PL" sz="1800" b="1" dirty="0">
                <a:latin typeface="Candara"/>
                <a:ea typeface="+mn-lt"/>
                <a:cs typeface="+mn-lt"/>
              </a:rPr>
              <a:t>WYSIWYG</a:t>
            </a:r>
            <a:r>
              <a:rPr lang="pl-PL" sz="1800" dirty="0">
                <a:latin typeface="Candara"/>
                <a:ea typeface="+mn-lt"/>
                <a:cs typeface="+mn-lt"/>
              </a:rPr>
              <a:t>. 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pl-PL" sz="1800" dirty="0">
                <a:latin typeface="Candara"/>
                <a:ea typeface="+mn-lt"/>
                <a:cs typeface="+mn-lt"/>
              </a:rPr>
              <a:t>Użytkownicy przeciągają i upuszczają elementy na pustą stronę, definiując ich właściwości. Tworzenie </a:t>
            </a:r>
            <a:r>
              <a:rPr lang="pl-PL" sz="1800" dirty="0" err="1">
                <a:latin typeface="Candara"/>
                <a:ea typeface="+mn-lt"/>
                <a:cs typeface="+mn-lt"/>
              </a:rPr>
              <a:t>backendu</a:t>
            </a:r>
            <a:r>
              <a:rPr lang="pl-PL" sz="1800" dirty="0">
                <a:latin typeface="Candara"/>
                <a:ea typeface="+mn-lt"/>
                <a:cs typeface="+mn-lt"/>
              </a:rPr>
              <a:t> polega na przeciąganiu bloków akcji / funkcji, składających się na </a:t>
            </a:r>
            <a:r>
              <a:rPr lang="pl-PL" sz="1800" dirty="0" err="1">
                <a:latin typeface="Candara"/>
                <a:ea typeface="+mn-lt"/>
                <a:cs typeface="+mn-lt"/>
              </a:rPr>
              <a:t>workflow</a:t>
            </a:r>
            <a:r>
              <a:rPr lang="pl-PL" sz="1800" dirty="0">
                <a:latin typeface="Candara"/>
                <a:ea typeface="+mn-lt"/>
                <a:cs typeface="+mn-lt"/>
              </a:rPr>
              <a:t>. Podczas tych działań platformy no-</a:t>
            </a:r>
            <a:r>
              <a:rPr lang="pl-PL" sz="1800" dirty="0" err="1">
                <a:latin typeface="Candara"/>
                <a:ea typeface="+mn-lt"/>
                <a:cs typeface="+mn-lt"/>
              </a:rPr>
              <a:t>code</a:t>
            </a:r>
            <a:r>
              <a:rPr lang="pl-PL" sz="1800" dirty="0">
                <a:latin typeface="Candara"/>
                <a:ea typeface="+mn-lt"/>
                <a:cs typeface="+mn-lt"/>
              </a:rPr>
              <a:t> generują kod automatycznie, ukrywając go przed użytkownikiem.</a:t>
            </a:r>
          </a:p>
        </p:txBody>
      </p:sp>
      <p:pic>
        <p:nvPicPr>
          <p:cNvPr id="5" name="Picture 4" descr="Kolorowe obiekty szkoleń matematycznych">
            <a:extLst>
              <a:ext uri="{FF2B5EF4-FFF2-40B4-BE49-F238E27FC236}">
                <a16:creationId xmlns:a16="http://schemas.microsoft.com/office/drawing/2014/main" id="{74DAF4EA-CF7E-2E7F-1AC0-CB6092923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7" r="28932" b="-10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5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Jakie są zalety i wady zautomatyzowanej obsługi klienta? | Customer service  automation">
            <a:extLst>
              <a:ext uri="{FF2B5EF4-FFF2-40B4-BE49-F238E27FC236}">
                <a16:creationId xmlns:a16="http://schemas.microsoft.com/office/drawing/2014/main" id="{48A77E82-3D3F-D60F-D4BC-932C13A5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234" y="4612507"/>
            <a:ext cx="3845208" cy="191816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D9BB448-1C2A-3C4A-A708-0B591D5BCC80}"/>
              </a:ext>
            </a:extLst>
          </p:cNvPr>
          <p:cNvSpPr txBox="1"/>
          <p:nvPr/>
        </p:nvSpPr>
        <p:spPr>
          <a:xfrm>
            <a:off x="6075532" y="825465"/>
            <a:ext cx="578081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000"/>
              <a:t>Wady</a:t>
            </a:r>
            <a:r>
              <a:rPr lang="pl-PL" sz="2800"/>
              <a:t>:</a:t>
            </a:r>
          </a:p>
          <a:p>
            <a:pPr marL="285750" indent="-285750">
              <a:buFont typeface="Wingdings"/>
              <a:buChar char="Ø"/>
            </a:pPr>
            <a:r>
              <a:rPr lang="pl-PL" sz="2400"/>
              <a:t>Małe możliwości budowania aplikacji </a:t>
            </a:r>
            <a:br>
              <a:rPr lang="pl-PL" sz="2400"/>
            </a:br>
            <a:r>
              <a:rPr lang="pl-PL" sz="2400"/>
              <a:t>o wyższym poziomie zaawansowania</a:t>
            </a:r>
          </a:p>
          <a:p>
            <a:pPr marL="285750" indent="-285750">
              <a:buFont typeface="Wingdings"/>
              <a:buChar char="Ø"/>
            </a:pPr>
            <a:r>
              <a:rPr lang="pl-PL" sz="2400"/>
              <a:t>Ograniczona liczba iteracji</a:t>
            </a:r>
          </a:p>
          <a:p>
            <a:pPr marL="285750" indent="-285750">
              <a:buFont typeface="Wingdings"/>
              <a:buChar char="Ø"/>
            </a:pPr>
            <a:r>
              <a:rPr lang="pl-PL" sz="2400"/>
              <a:t>Brak eksportowania kodu</a:t>
            </a:r>
          </a:p>
          <a:p>
            <a:pPr marL="285750" indent="-285750">
              <a:buFont typeface="Wingdings"/>
              <a:buChar char="Ø"/>
            </a:pPr>
            <a:r>
              <a:rPr lang="pl-PL" sz="2400"/>
              <a:t>Problemy z wydajnością i skalowalnością</a:t>
            </a:r>
          </a:p>
          <a:p>
            <a:pPr marL="285750" indent="-285750">
              <a:buFont typeface="Wingdings"/>
              <a:buChar char="Ø"/>
            </a:pPr>
            <a:r>
              <a:rPr lang="pl-PL" sz="2400"/>
              <a:t>Zależność od dostawcy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98D5D75-9BCF-AB3E-2C4B-C807D3716021}"/>
              </a:ext>
            </a:extLst>
          </p:cNvPr>
          <p:cNvSpPr/>
          <p:nvPr/>
        </p:nvSpPr>
        <p:spPr>
          <a:xfrm flipH="1">
            <a:off x="5805272" y="206777"/>
            <a:ext cx="7520" cy="64497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3FB37AF-A851-DE32-8A01-52908B01651F}"/>
              </a:ext>
            </a:extLst>
          </p:cNvPr>
          <p:cNvSpPr/>
          <p:nvPr/>
        </p:nvSpPr>
        <p:spPr>
          <a:xfrm>
            <a:off x="825499" y="737720"/>
            <a:ext cx="1568823" cy="448235"/>
          </a:xfrm>
          <a:prstGeom prst="rect">
            <a:avLst/>
          </a:prstGeom>
          <a:solidFill>
            <a:srgbClr val="FEF3ED"/>
          </a:solidFill>
          <a:ln>
            <a:solidFill>
              <a:srgbClr val="FEF3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A912EA6-2C8A-5AF9-93E3-C50FC68BBB3D}"/>
              </a:ext>
            </a:extLst>
          </p:cNvPr>
          <p:cNvSpPr txBox="1"/>
          <p:nvPr/>
        </p:nvSpPr>
        <p:spPr>
          <a:xfrm>
            <a:off x="504353" y="824538"/>
            <a:ext cx="509481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4000" dirty="0"/>
              <a:t>Zalety</a:t>
            </a:r>
            <a:r>
              <a:rPr lang="pl-PL" sz="2400" dirty="0"/>
              <a:t>: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Przyspieszenie procesu tworzenia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Elastyczność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Personalizacja rozwiązań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Bezpieczeństwo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Prosta modyfikacja</a:t>
            </a:r>
          </a:p>
          <a:p>
            <a:pPr marL="285750" indent="-285750">
              <a:buFont typeface="Wingdings"/>
              <a:buChar char="Ø"/>
            </a:pPr>
            <a:r>
              <a:rPr lang="pl-PL" sz="2400" dirty="0"/>
              <a:t>Nie trzeba znać języków programowania</a:t>
            </a:r>
          </a:p>
        </p:txBody>
      </p:sp>
    </p:spTree>
    <p:extLst>
      <p:ext uri="{BB962C8B-B14F-4D97-AF65-F5344CB8AC3E}">
        <p14:creationId xmlns:p14="http://schemas.microsoft.com/office/powerpoint/2010/main" val="35380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Jasna drabina wśród ciemnych drabin">
            <a:extLst>
              <a:ext uri="{FF2B5EF4-FFF2-40B4-BE49-F238E27FC236}">
                <a16:creationId xmlns:a16="http://schemas.microsoft.com/office/drawing/2014/main" id="{0D630320-BBE1-D202-B3C9-A27FFC587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237" b="1765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5">
            <a:extLst>
              <a:ext uri="{FF2B5EF4-FFF2-40B4-BE49-F238E27FC236}">
                <a16:creationId xmlns:a16="http://schemas.microsoft.com/office/drawing/2014/main" id="{57F76A43-973D-2EC7-4FEF-830B2B1FA634}"/>
              </a:ext>
            </a:extLst>
          </p:cNvPr>
          <p:cNvSpPr txBox="1"/>
          <p:nvPr/>
        </p:nvSpPr>
        <p:spPr>
          <a:xfrm>
            <a:off x="854272" y="955081"/>
            <a:ext cx="6318925" cy="149783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err="1">
                <a:latin typeface="+mj-lt"/>
                <a:ea typeface="+mj-ea"/>
                <a:cs typeface="+mj-cs"/>
              </a:rPr>
              <a:t>Skąd</a:t>
            </a:r>
            <a:r>
              <a:rPr lang="en-US" sz="4000" b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err="1">
                <a:latin typeface="+mj-lt"/>
                <a:ea typeface="+mj-ea"/>
                <a:cs typeface="+mj-cs"/>
              </a:rPr>
              <a:t>rosnąca</a:t>
            </a:r>
            <a:r>
              <a:rPr lang="en-US" sz="4000" b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err="1">
                <a:latin typeface="+mj-lt"/>
                <a:ea typeface="+mj-ea"/>
                <a:cs typeface="+mj-cs"/>
              </a:rPr>
              <a:t>popularność</a:t>
            </a:r>
            <a:r>
              <a:rPr lang="en-US" sz="4000" b="1" dirty="0">
                <a:latin typeface="+mj-lt"/>
                <a:ea typeface="+mj-ea"/>
                <a:cs typeface="+mj-cs"/>
              </a:rPr>
              <a:t> no code?</a:t>
            </a:r>
          </a:p>
        </p:txBody>
      </p:sp>
    </p:spTree>
    <p:extLst>
      <p:ext uri="{BB962C8B-B14F-4D97-AF65-F5344CB8AC3E}">
        <p14:creationId xmlns:p14="http://schemas.microsoft.com/office/powerpoint/2010/main" val="218931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9FC6F8-E1B6-5EF9-D7BF-1D4C2A4B99F0}"/>
              </a:ext>
            </a:extLst>
          </p:cNvPr>
          <p:cNvSpPr txBox="1"/>
          <p:nvPr/>
        </p:nvSpPr>
        <p:spPr>
          <a:xfrm>
            <a:off x="-550454" y="1092380"/>
            <a:ext cx="7940197" cy="5387195"/>
          </a:xfrm>
          <a:prstGeom prst="flowChartOnlineStorage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r>
              <a:rPr lang="en-US" sz="4400" b="1" err="1"/>
              <a:t>Haczyki</a:t>
            </a:r>
            <a:r>
              <a:rPr lang="en-US" sz="4400" b="1" dirty="0"/>
              <a:t> </a:t>
            </a:r>
            <a:r>
              <a:rPr lang="en-US" sz="4400" b="1" err="1"/>
              <a:t>i</a:t>
            </a:r>
            <a:r>
              <a:rPr lang="en-US" sz="4400" b="1" dirty="0"/>
              <a:t> </a:t>
            </a:r>
            <a:r>
              <a:rPr lang="en-US" sz="4400" b="1" err="1"/>
              <a:t>problemy</a:t>
            </a:r>
            <a:r>
              <a:rPr lang="en-US" sz="4400" b="1" dirty="0"/>
              <a:t>:</a:t>
            </a:r>
            <a:endParaRPr lang="pl-PL" sz="3200" dirty="0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2800"/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800" dirty="0"/>
              <a:t>co z </a:t>
            </a:r>
            <a:r>
              <a:rPr lang="en-US" sz="2800" dirty="0" err="1"/>
              <a:t>programistami</a:t>
            </a:r>
            <a:r>
              <a:rPr lang="en-US" sz="2800" dirty="0"/>
              <a:t>?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sz="2800"/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800" dirty="0" err="1"/>
              <a:t>osoby</a:t>
            </a:r>
            <a:r>
              <a:rPr lang="en-US" sz="2800" dirty="0"/>
              <a:t> </a:t>
            </a:r>
            <a:r>
              <a:rPr lang="en-US" sz="2800" dirty="0" err="1"/>
              <a:t>nietechniczne</a:t>
            </a:r>
            <a:r>
              <a:rPr lang="en-US" sz="2800" dirty="0"/>
              <a:t> </a:t>
            </a:r>
            <a:r>
              <a:rPr lang="en-US" sz="2800" dirty="0" err="1"/>
              <a:t>tworzą</a:t>
            </a:r>
            <a:r>
              <a:rPr lang="en-US" sz="2800" dirty="0"/>
              <a:t> </a:t>
            </a:r>
            <a:r>
              <a:rPr lang="en-US" sz="2800" dirty="0" err="1"/>
              <a:t>aplikacje</a:t>
            </a:r>
            <a:endParaRPr lang="en-US" sz="2800" dirty="0"/>
          </a:p>
          <a:p>
            <a:pPr>
              <a:lnSpc>
                <a:spcPct val="110000"/>
              </a:lnSpc>
              <a:spcAft>
                <a:spcPts val="600"/>
              </a:spcAft>
              <a:buSzPct val="87000"/>
            </a:pPr>
            <a:endParaRPr lang="en-US" sz="2800"/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2800" dirty="0"/>
              <a:t>jak </a:t>
            </a:r>
            <a:r>
              <a:rPr lang="en-US" sz="2800" dirty="0" err="1"/>
              <a:t>developerzy</a:t>
            </a:r>
            <a:r>
              <a:rPr lang="en-US" sz="2800" dirty="0"/>
              <a:t> </a:t>
            </a:r>
            <a:r>
              <a:rPr lang="en-US" sz="2800" dirty="0" err="1"/>
              <a:t>mogą</a:t>
            </a:r>
            <a:r>
              <a:rPr lang="en-US" sz="2800" dirty="0"/>
              <a:t> </a:t>
            </a:r>
            <a:r>
              <a:rPr lang="en-US" sz="2800" dirty="0" err="1"/>
              <a:t>wykorzystać</a:t>
            </a:r>
            <a:r>
              <a:rPr lang="en-US" sz="2800" dirty="0"/>
              <a:t> to </a:t>
            </a:r>
            <a:r>
              <a:rPr lang="en-US" sz="2800" dirty="0" err="1"/>
              <a:t>zjawisko</a:t>
            </a:r>
            <a:r>
              <a:rPr lang="en-US" sz="2800" dirty="0"/>
              <a:t>?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 descr="Obraz zawierający tekst, zrzut ekranu, Czcionka, krąg&#10;&#10;Opis wygenerowany automatycznie">
            <a:extLst>
              <a:ext uri="{FF2B5EF4-FFF2-40B4-BE49-F238E27FC236}">
                <a16:creationId xmlns:a16="http://schemas.microsoft.com/office/drawing/2014/main" id="{9CB67AD4-5C95-FCEB-CA9F-531990372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" t="1179" r="-3697" b="-589"/>
          <a:stretch/>
        </p:blipFill>
        <p:spPr>
          <a:xfrm>
            <a:off x="6092727" y="335844"/>
            <a:ext cx="5686614" cy="6190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7856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B607496-B30A-B1BF-7882-1006F571CCF4}"/>
              </a:ext>
            </a:extLst>
          </p:cNvPr>
          <p:cNvSpPr txBox="1"/>
          <p:nvPr/>
        </p:nvSpPr>
        <p:spPr>
          <a:xfrm>
            <a:off x="6377541" y="1535723"/>
            <a:ext cx="4947348" cy="1314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Bubble to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platforma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no-code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umożliwiająca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tworzenie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funkcjonalnych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aplikacji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latin typeface="+mj-lt"/>
                <a:ea typeface="+mj-ea"/>
                <a:cs typeface="+mj-cs"/>
              </a:rPr>
              <a:t>webowych</a:t>
            </a:r>
            <a:r>
              <a:rPr lang="en-US" sz="2000" kern="1200" dirty="0">
                <a:latin typeface="+mj-lt"/>
                <a:ea typeface="+mj-ea"/>
                <a:cs typeface="+mj-cs"/>
              </a:rPr>
              <a:t>.</a:t>
            </a:r>
            <a:endParaRPr lang="pl-PL" dirty="0">
              <a:ea typeface="+mj-ea"/>
              <a:cs typeface="+mj-cs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85CDF0-2ECC-CCDA-631F-B5F563187751}"/>
              </a:ext>
            </a:extLst>
          </p:cNvPr>
          <p:cNvSpPr txBox="1"/>
          <p:nvPr/>
        </p:nvSpPr>
        <p:spPr>
          <a:xfrm>
            <a:off x="6381103" y="3074776"/>
            <a:ext cx="5082386" cy="2907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b="1" dirty="0" err="1"/>
              <a:t>Zalety</a:t>
            </a:r>
            <a:r>
              <a:rPr lang="en-US" b="1" dirty="0"/>
              <a:t>:</a:t>
            </a:r>
            <a:endParaRPr lang="pl-PL" b="1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err="1"/>
              <a:t>integracje</a:t>
            </a:r>
            <a:r>
              <a:rPr lang="en-US" dirty="0"/>
              <a:t> </a:t>
            </a:r>
            <a:r>
              <a:rPr lang="en-US" err="1"/>
              <a:t>i</a:t>
            </a:r>
            <a:r>
              <a:rPr lang="en-US" dirty="0"/>
              <a:t> </a:t>
            </a:r>
            <a:r>
              <a:rPr lang="en-US" err="1"/>
              <a:t>szablony</a:t>
            </a:r>
            <a:r>
              <a:rPr lang="en-US" dirty="0"/>
              <a:t> Bubble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 err="1"/>
              <a:t>setki</a:t>
            </a:r>
            <a:r>
              <a:rPr lang="en-US" dirty="0"/>
              <a:t> </a:t>
            </a:r>
            <a:r>
              <a:rPr lang="en-US" dirty="0" err="1"/>
              <a:t>wtyczek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err="1"/>
              <a:t>automatyczny</a:t>
            </a:r>
            <a:r>
              <a:rPr lang="en-US" dirty="0"/>
              <a:t> backup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err="1"/>
              <a:t>możliwość</a:t>
            </a:r>
            <a:r>
              <a:rPr lang="en-US" dirty="0"/>
              <a:t> </a:t>
            </a:r>
            <a:r>
              <a:rPr lang="en-US" err="1"/>
              <a:t>dodania</a:t>
            </a:r>
            <a:r>
              <a:rPr lang="en-US" dirty="0"/>
              <a:t> </a:t>
            </a:r>
            <a:r>
              <a:rPr lang="en-US" err="1"/>
              <a:t>customowego</a:t>
            </a:r>
            <a:r>
              <a:rPr lang="en-US" dirty="0"/>
              <a:t> </a:t>
            </a:r>
            <a:r>
              <a:rPr lang="en-US" err="1"/>
              <a:t>kodu</a:t>
            </a:r>
            <a:r>
              <a:rPr lang="en-US" dirty="0"/>
              <a:t> CSS </a:t>
            </a:r>
            <a:r>
              <a:rPr lang="en-US" err="1"/>
              <a:t>i</a:t>
            </a:r>
            <a:r>
              <a:rPr lang="en-US" dirty="0"/>
              <a:t> JS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err="1"/>
              <a:t>możliwość</a:t>
            </a:r>
            <a:r>
              <a:rPr lang="en-US" dirty="0"/>
              <a:t> </a:t>
            </a:r>
            <a:r>
              <a:rPr lang="en-US" err="1"/>
              <a:t>tworzenia</a:t>
            </a:r>
            <a:r>
              <a:rPr lang="en-US" dirty="0"/>
              <a:t> </a:t>
            </a:r>
            <a:r>
              <a:rPr lang="en-US" err="1"/>
              <a:t>własnych</a:t>
            </a:r>
            <a:r>
              <a:rPr lang="en-US" dirty="0"/>
              <a:t> </a:t>
            </a:r>
            <a:r>
              <a:rPr lang="en-US" err="1"/>
              <a:t>wtyczek</a:t>
            </a:r>
            <a:r>
              <a:rPr lang="en-US" dirty="0"/>
              <a:t> </a:t>
            </a:r>
            <a:r>
              <a:rPr lang="en-US" err="1"/>
              <a:t>i</a:t>
            </a:r>
            <a:r>
              <a:rPr lang="en-US" dirty="0"/>
              <a:t> </a:t>
            </a:r>
            <a:r>
              <a:rPr lang="en-US" err="1"/>
              <a:t>szablonów</a:t>
            </a:r>
            <a:r>
              <a:rPr lang="en-US" dirty="0"/>
              <a:t> </a:t>
            </a:r>
            <a:r>
              <a:rPr lang="en-US" err="1"/>
              <a:t>przez</a:t>
            </a:r>
            <a:r>
              <a:rPr lang="en-US" dirty="0"/>
              <a:t> </a:t>
            </a:r>
            <a:r>
              <a:rPr lang="en-US" err="1"/>
              <a:t>użytkowników</a:t>
            </a:r>
            <a:endParaRPr lang="en-US"/>
          </a:p>
        </p:txBody>
      </p:sp>
      <p:pic>
        <p:nvPicPr>
          <p:cNvPr id="4" name="Obraz 3" descr="Bubble no-code review: Is Bubble the best no-code builder?">
            <a:extLst>
              <a:ext uri="{FF2B5EF4-FFF2-40B4-BE49-F238E27FC236}">
                <a16:creationId xmlns:a16="http://schemas.microsoft.com/office/drawing/2014/main" id="{BF3157EA-3C71-424A-7510-65E36900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3" y="1717029"/>
            <a:ext cx="5414141" cy="4105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8DC86566-2FAF-10F3-4802-AF5527C390CB}"/>
              </a:ext>
            </a:extLst>
          </p:cNvPr>
          <p:cNvSpPr/>
          <p:nvPr/>
        </p:nvSpPr>
        <p:spPr>
          <a:xfrm>
            <a:off x="1764372" y="308912"/>
            <a:ext cx="8675733" cy="963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 dirty="0">
                <a:solidFill>
                  <a:schemeClr val="tx1"/>
                </a:solidFill>
                <a:ea typeface="+mn-lt"/>
                <a:cs typeface="+mn-lt"/>
              </a:rPr>
              <a:t>PRZYKŁADY APLIKACJI NO CODE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4792875-9F83-2EE8-1D1E-90083F29ED82}"/>
              </a:ext>
            </a:extLst>
          </p:cNvPr>
          <p:cNvSpPr/>
          <p:nvPr/>
        </p:nvSpPr>
        <p:spPr>
          <a:xfrm>
            <a:off x="10438201" y="795897"/>
            <a:ext cx="1765139" cy="231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A399283B-7DE3-9F69-8262-8219CE20997F}"/>
              </a:ext>
            </a:extLst>
          </p:cNvPr>
          <p:cNvSpPr/>
          <p:nvPr/>
        </p:nvSpPr>
        <p:spPr>
          <a:xfrm>
            <a:off x="-7952" y="805541"/>
            <a:ext cx="1774784" cy="221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6D51B86-638A-A27F-94B2-4C6B630CE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FD0501F-73C7-DCE5-6CA8-78289DC54F03}"/>
              </a:ext>
            </a:extLst>
          </p:cNvPr>
          <p:cNvSpPr/>
          <p:nvPr/>
        </p:nvSpPr>
        <p:spPr>
          <a:xfrm>
            <a:off x="1764372" y="308912"/>
            <a:ext cx="8675733" cy="963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 dirty="0">
                <a:solidFill>
                  <a:schemeClr val="tx1"/>
                </a:solidFill>
                <a:ea typeface="+mn-lt"/>
                <a:cs typeface="+mn-lt"/>
              </a:rPr>
              <a:t>PRZYKŁADY APLIKACJI NO CODE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6CEDC4D8-EFBB-0CC8-ED5F-3892A964CBB9}"/>
              </a:ext>
            </a:extLst>
          </p:cNvPr>
          <p:cNvSpPr/>
          <p:nvPr/>
        </p:nvSpPr>
        <p:spPr>
          <a:xfrm>
            <a:off x="10438201" y="795897"/>
            <a:ext cx="1765139" cy="231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FDFF449B-4336-F904-E5B8-937F93551E77}"/>
              </a:ext>
            </a:extLst>
          </p:cNvPr>
          <p:cNvSpPr/>
          <p:nvPr/>
        </p:nvSpPr>
        <p:spPr>
          <a:xfrm>
            <a:off x="-7952" y="805541"/>
            <a:ext cx="1774784" cy="221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 descr="Webflow: No-code tool for Web builders">
            <a:extLst>
              <a:ext uri="{FF2B5EF4-FFF2-40B4-BE49-F238E27FC236}">
                <a16:creationId xmlns:a16="http://schemas.microsoft.com/office/drawing/2014/main" id="{822B3DBD-6C68-379F-C383-054062AA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0" y="2627782"/>
            <a:ext cx="5342964" cy="3428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A5E7382-938A-E639-0BB0-022366129A07}"/>
              </a:ext>
            </a:extLst>
          </p:cNvPr>
          <p:cNvSpPr txBox="1"/>
          <p:nvPr/>
        </p:nvSpPr>
        <p:spPr>
          <a:xfrm>
            <a:off x="6472519" y="1485900"/>
            <a:ext cx="5085229" cy="19389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333333"/>
                </a:solidFill>
                <a:latin typeface="Grandview Display"/>
              </a:rPr>
              <a:t>W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przeciwieństwie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do Bubble,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służy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głównie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do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projektowania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stron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www. </a:t>
            </a:r>
            <a:endParaRPr lang="en-US" sz="2000" dirty="0">
              <a:solidFill>
                <a:srgbClr val="000000"/>
              </a:solidFill>
              <a:latin typeface="Grandview Display"/>
            </a:endParaRPr>
          </a:p>
          <a:p>
            <a:pPr algn="ctr"/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Zbudujesz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za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jej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pośrednictwem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zarówno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statyczną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, jak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i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responsywną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stronę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internetową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jednak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natywnej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aplikacji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mobilnej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–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już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Grandview Display"/>
              </a:rPr>
              <a:t>nie</a:t>
            </a:r>
            <a:r>
              <a:rPr lang="en-US" sz="2000" dirty="0">
                <a:solidFill>
                  <a:srgbClr val="333333"/>
                </a:solidFill>
                <a:latin typeface="Grandview Display"/>
              </a:rPr>
              <a:t>. </a:t>
            </a:r>
            <a:endParaRPr lang="en-US" sz="2400" dirty="0">
              <a:latin typeface="Grandview Display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3AF5E7C-402F-3077-7D8E-F531AEFF4AF3}"/>
              </a:ext>
            </a:extLst>
          </p:cNvPr>
          <p:cNvSpPr txBox="1"/>
          <p:nvPr/>
        </p:nvSpPr>
        <p:spPr>
          <a:xfrm>
            <a:off x="6483724" y="3637429"/>
            <a:ext cx="5074023" cy="25545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/>
              <a:t>Zalety</a:t>
            </a:r>
            <a:r>
              <a:rPr lang="en-US" sz="2000" b="1" dirty="0"/>
              <a:t> </a:t>
            </a:r>
            <a:r>
              <a:rPr lang="en-US" sz="2000" b="1" dirty="0" err="1"/>
              <a:t>Webflow</a:t>
            </a:r>
            <a:endParaRPr lang="en-US" sz="2000" b="1" dirty="0"/>
          </a:p>
          <a:p>
            <a:pPr>
              <a:buFont typeface=""/>
              <a:buChar char="•"/>
            </a:pPr>
            <a:r>
              <a:rPr lang="en-US" sz="2000" dirty="0" err="1"/>
              <a:t>intuicyjny</a:t>
            </a:r>
            <a:r>
              <a:rPr lang="en-US" sz="2000" dirty="0"/>
              <a:t> </a:t>
            </a:r>
            <a:r>
              <a:rPr lang="en-US" sz="2000" dirty="0" err="1"/>
              <a:t>edytor</a:t>
            </a:r>
            <a:endParaRPr lang="en-US" sz="2000" dirty="0"/>
          </a:p>
          <a:p>
            <a:pPr>
              <a:buFont typeface=""/>
              <a:buChar char="•"/>
            </a:pPr>
            <a:r>
              <a:rPr lang="en-US" sz="2000" dirty="0"/>
              <a:t>import </a:t>
            </a:r>
            <a:r>
              <a:rPr lang="en-US" sz="2000" err="1"/>
              <a:t>danych</a:t>
            </a:r>
            <a:r>
              <a:rPr lang="en-US" sz="2000" dirty="0"/>
              <a:t> </a:t>
            </a:r>
            <a:r>
              <a:rPr lang="en-US" sz="2000" err="1"/>
              <a:t>bezpośrednio</a:t>
            </a:r>
            <a:r>
              <a:rPr lang="en-US" sz="2000" dirty="0"/>
              <a:t> z CMS</a:t>
            </a:r>
          </a:p>
          <a:p>
            <a:pPr>
              <a:buFont typeface=""/>
              <a:buChar char="•"/>
            </a:pPr>
            <a:r>
              <a:rPr lang="en-US" sz="2000" dirty="0" err="1"/>
              <a:t>integracje</a:t>
            </a:r>
            <a:r>
              <a:rPr lang="en-US" sz="2000" dirty="0"/>
              <a:t> z </a:t>
            </a:r>
            <a:r>
              <a:rPr lang="en-US" sz="2000" dirty="0" err="1"/>
              <a:t>różnymi</a:t>
            </a:r>
            <a:r>
              <a:rPr lang="en-US" sz="2000" dirty="0"/>
              <a:t> </a:t>
            </a:r>
            <a:r>
              <a:rPr lang="en-US" sz="2000" dirty="0" err="1"/>
              <a:t>narzędziami</a:t>
            </a:r>
            <a:r>
              <a:rPr lang="en-US" sz="2000" dirty="0"/>
              <a:t> </a:t>
            </a:r>
            <a:r>
              <a:rPr lang="en-US" sz="2000" dirty="0" err="1"/>
              <a:t>marketingowymi</a:t>
            </a:r>
            <a:endParaRPr lang="en-US" sz="2000" dirty="0"/>
          </a:p>
          <a:p>
            <a:pPr>
              <a:buFont typeface=""/>
              <a:buChar char="•"/>
            </a:pPr>
            <a:r>
              <a:rPr lang="en-US" sz="2000" dirty="0" err="1"/>
              <a:t>możliwość</a:t>
            </a:r>
            <a:r>
              <a:rPr lang="en-US" sz="2000" dirty="0"/>
              <a:t> </a:t>
            </a:r>
            <a:r>
              <a:rPr lang="en-US" sz="2000" dirty="0" err="1"/>
              <a:t>dodawania</a:t>
            </a:r>
            <a:r>
              <a:rPr lang="en-US" sz="2000" dirty="0"/>
              <a:t> </a:t>
            </a:r>
            <a:r>
              <a:rPr lang="en-US" sz="2000" dirty="0" err="1"/>
              <a:t>własnego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js</a:t>
            </a:r>
            <a:r>
              <a:rPr lang="en-US" sz="2000" dirty="0"/>
              <a:t>, html, </a:t>
            </a:r>
            <a:r>
              <a:rPr lang="en-US" sz="2000" dirty="0" err="1"/>
              <a:t>css</a:t>
            </a:r>
            <a:endParaRPr lang="en-US" sz="2000" dirty="0"/>
          </a:p>
          <a:p>
            <a:pPr>
              <a:buFont typeface=""/>
              <a:buChar char="•"/>
            </a:pPr>
            <a:r>
              <a:rPr lang="en-US" sz="2000" err="1"/>
              <a:t>możliwość</a:t>
            </a:r>
            <a:r>
              <a:rPr lang="en-US" sz="2000" dirty="0"/>
              <a:t> </a:t>
            </a:r>
            <a:r>
              <a:rPr lang="en-US" sz="2000" err="1"/>
              <a:t>eksportu</a:t>
            </a:r>
            <a:r>
              <a:rPr lang="en-US" sz="2000" dirty="0"/>
              <a:t> </a:t>
            </a:r>
            <a:r>
              <a:rPr lang="en-US" sz="2000" err="1"/>
              <a:t>kodu</a:t>
            </a:r>
            <a:endParaRPr lang="en-US" sz="200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53C8257-E95C-A55C-CD02-4B0B36D63023}"/>
              </a:ext>
            </a:extLst>
          </p:cNvPr>
          <p:cNvSpPr txBox="1"/>
          <p:nvPr/>
        </p:nvSpPr>
        <p:spPr>
          <a:xfrm>
            <a:off x="779929" y="1710360"/>
            <a:ext cx="4973169" cy="76944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err="1"/>
              <a:t>Webflow</a:t>
            </a:r>
            <a:endParaRPr lang="pl-PL" sz="4400"/>
          </a:p>
        </p:txBody>
      </p:sp>
    </p:spTree>
    <p:extLst>
      <p:ext uri="{BB962C8B-B14F-4D97-AF65-F5344CB8AC3E}">
        <p14:creationId xmlns:p14="http://schemas.microsoft.com/office/powerpoint/2010/main" val="39940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EACAD1-021A-9B88-5695-F415C47D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282" y="1035425"/>
            <a:ext cx="5051612" cy="683306"/>
          </a:xfr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l-PL" b="1">
                <a:solidFill>
                  <a:schemeClr val="bg1"/>
                </a:solidFill>
              </a:rPr>
              <a:t>Praca zespołowa</a:t>
            </a:r>
            <a:endParaRPr lang="pl-PL">
              <a:solidFill>
                <a:schemeClr val="bg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5A7A5-2D6B-884D-F070-4B72A7D9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46" y="3242730"/>
            <a:ext cx="4480112" cy="217242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pl-PL"/>
              <a:t>W większości przypadków jako programiści trafiamy do zespołu, w którym mamy wspólnie stworzyć projekt zlecony przez kierownictwo.</a:t>
            </a:r>
          </a:p>
          <a:p>
            <a:pPr marL="0" indent="0" algn="ctr">
              <a:buNone/>
            </a:pPr>
            <a:r>
              <a:rPr lang="pl-PL"/>
              <a:t>O co musimy zadbać?</a:t>
            </a:r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0862B386-D3AC-822D-A511-CEEECC7E62CF}"/>
              </a:ext>
            </a:extLst>
          </p:cNvPr>
          <p:cNvSpPr/>
          <p:nvPr/>
        </p:nvSpPr>
        <p:spPr>
          <a:xfrm>
            <a:off x="9620249" y="2073088"/>
            <a:ext cx="2151529" cy="5715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Komunikatywność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220145C6-DB6A-2810-C3CD-F5704E1E79C4}"/>
              </a:ext>
            </a:extLst>
          </p:cNvPr>
          <p:cNvSpPr/>
          <p:nvPr/>
        </p:nvSpPr>
        <p:spPr>
          <a:xfrm>
            <a:off x="7793690" y="3148852"/>
            <a:ext cx="3294528" cy="1176617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3200" b="1">
                <a:solidFill>
                  <a:schemeClr val="bg1"/>
                </a:solidFill>
              </a:rPr>
              <a:t>Brak bałaganu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E598FC42-951B-1FE1-3625-8EA95464C1A7}"/>
              </a:ext>
            </a:extLst>
          </p:cNvPr>
          <p:cNvSpPr/>
          <p:nvPr/>
        </p:nvSpPr>
        <p:spPr>
          <a:xfrm>
            <a:off x="5586131" y="2644588"/>
            <a:ext cx="2050676" cy="5939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Współpraca</a:t>
            </a:r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8AFD054F-D911-C12D-4D55-59AAA4BC4936}"/>
              </a:ext>
            </a:extLst>
          </p:cNvPr>
          <p:cNvSpPr/>
          <p:nvPr/>
        </p:nvSpPr>
        <p:spPr>
          <a:xfrm>
            <a:off x="6191248" y="4941794"/>
            <a:ext cx="2274793" cy="694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Umiejętność dostosowania się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B4BD8073-E37A-BAE0-6901-C7941612F3C1}"/>
              </a:ext>
            </a:extLst>
          </p:cNvPr>
          <p:cNvSpPr/>
          <p:nvPr/>
        </p:nvSpPr>
        <p:spPr>
          <a:xfrm>
            <a:off x="9440954" y="4717676"/>
            <a:ext cx="2285999" cy="5715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</a:rPr>
              <a:t>Zarządzanie czasem</a:t>
            </a:r>
          </a:p>
        </p:txBody>
      </p:sp>
      <p:sp>
        <p:nvSpPr>
          <p:cNvPr id="11" name="Strzałka: w lewo 10">
            <a:extLst>
              <a:ext uri="{FF2B5EF4-FFF2-40B4-BE49-F238E27FC236}">
                <a16:creationId xmlns:a16="http://schemas.microsoft.com/office/drawing/2014/main" id="{39456985-0B63-2034-4895-6EC3647B161D}"/>
              </a:ext>
            </a:extLst>
          </p:cNvPr>
          <p:cNvSpPr/>
          <p:nvPr/>
        </p:nvSpPr>
        <p:spPr>
          <a:xfrm rot="3120000">
            <a:off x="7166161" y="2229970"/>
            <a:ext cx="1580029" cy="3697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lewo 11">
            <a:extLst>
              <a:ext uri="{FF2B5EF4-FFF2-40B4-BE49-F238E27FC236}">
                <a16:creationId xmlns:a16="http://schemas.microsoft.com/office/drawing/2014/main" id="{87F4904D-AF16-DF31-6E96-39A603586475}"/>
              </a:ext>
            </a:extLst>
          </p:cNvPr>
          <p:cNvSpPr/>
          <p:nvPr/>
        </p:nvSpPr>
        <p:spPr>
          <a:xfrm rot="7860000">
            <a:off x="8468991" y="2486592"/>
            <a:ext cx="1019735" cy="3361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7ECA449C-0F20-1DE4-C730-70B4659376B5}"/>
              </a:ext>
            </a:extLst>
          </p:cNvPr>
          <p:cNvSpPr/>
          <p:nvPr/>
        </p:nvSpPr>
        <p:spPr>
          <a:xfrm>
            <a:off x="9440953" y="1614165"/>
            <a:ext cx="2498912" cy="1109383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2400" b="1">
                <a:solidFill>
                  <a:schemeClr val="bg1"/>
                </a:solidFill>
              </a:rPr>
              <a:t>Umiejętność programowania</a:t>
            </a:r>
          </a:p>
        </p:txBody>
      </p:sp>
    </p:spTree>
    <p:extLst>
      <p:ext uri="{BB962C8B-B14F-4D97-AF65-F5344CB8AC3E}">
        <p14:creationId xmlns:p14="http://schemas.microsoft.com/office/powerpoint/2010/main" val="394559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17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5760E14-C621-E3EF-63FE-988B45103B3F}"/>
              </a:ext>
            </a:extLst>
          </p:cNvPr>
          <p:cNvSpPr txBox="1"/>
          <p:nvPr/>
        </p:nvSpPr>
        <p:spPr>
          <a:xfrm>
            <a:off x="5867760" y="2852928"/>
            <a:ext cx="5663249" cy="34584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sz="2800">
                <a:solidFill>
                  <a:schemeClr val="bg1"/>
                </a:solidFill>
              </a:rPr>
              <a:t>https://youtube.com/shorts/1SmjYwN16Ys?si=_ZdRC4o3TkMv1HqS</a:t>
            </a:r>
            <a:endParaRPr lang="pl-PL" sz="2800">
              <a:solidFill>
                <a:schemeClr val="bg1"/>
              </a:solidFill>
            </a:endParaRPr>
          </a:p>
        </p:txBody>
      </p:sp>
      <p:pic>
        <p:nvPicPr>
          <p:cNvPr id="5" name="Multimedia online 4" title="Web Design Timelapse: Nike Homepage | Wix Studio (Webpage Design)">
            <a:hlinkClick r:id="" action="ppaction://media"/>
            <a:extLst>
              <a:ext uri="{FF2B5EF4-FFF2-40B4-BE49-F238E27FC236}">
                <a16:creationId xmlns:a16="http://schemas.microsoft.com/office/drawing/2014/main" id="{A0F3A4FC-CCF3-B863-DFD6-B66F784B54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4729" y="643467"/>
            <a:ext cx="3194767" cy="56544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65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214EA60D-718E-7DB9-DAB4-F15CA85B19CD}"/>
              </a:ext>
            </a:extLst>
          </p:cNvPr>
          <p:cNvSpPr/>
          <p:nvPr/>
        </p:nvSpPr>
        <p:spPr>
          <a:xfrm>
            <a:off x="10449407" y="840720"/>
            <a:ext cx="1742728" cy="209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3B069064-8C21-9378-CFC4-851E6F2499BF}"/>
              </a:ext>
            </a:extLst>
          </p:cNvPr>
          <p:cNvSpPr/>
          <p:nvPr/>
        </p:nvSpPr>
        <p:spPr>
          <a:xfrm>
            <a:off x="3253" y="850366"/>
            <a:ext cx="1976491" cy="233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 descr="The Scalable No-Code Backend: Xano">
            <a:extLst>
              <a:ext uri="{FF2B5EF4-FFF2-40B4-BE49-F238E27FC236}">
                <a16:creationId xmlns:a16="http://schemas.microsoft.com/office/drawing/2014/main" id="{4839F733-3668-E7D6-2924-65A7E7831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51" y="2071469"/>
            <a:ext cx="5953052" cy="3267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B186693-ECD2-9B4E-145F-EC4FDAF30999}"/>
              </a:ext>
            </a:extLst>
          </p:cNvPr>
          <p:cNvSpPr txBox="1"/>
          <p:nvPr/>
        </p:nvSpPr>
        <p:spPr>
          <a:xfrm>
            <a:off x="7335716" y="3577172"/>
            <a:ext cx="3676576" cy="2326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 err="1">
                <a:solidFill>
                  <a:srgbClr val="333333"/>
                </a:solidFill>
              </a:rPr>
              <a:t>Zalety</a:t>
            </a:r>
            <a:r>
              <a:rPr lang="en-US" sz="2400" b="1" dirty="0">
                <a:solidFill>
                  <a:srgbClr val="333333"/>
                </a:solidFill>
              </a:rPr>
              <a:t> Xano:</a:t>
            </a:r>
            <a:endParaRPr lang="en-US" sz="2400" b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ea typeface="+mn-lt"/>
                <a:cs typeface="+mn-lt"/>
              </a:rPr>
              <a:t>skalowalny</a:t>
            </a:r>
            <a:r>
              <a:rPr lang="en-US" sz="2400" dirty="0">
                <a:solidFill>
                  <a:srgbClr val="333333"/>
                </a:solidFill>
                <a:ea typeface="+mn-lt"/>
                <a:cs typeface="+mn-lt"/>
              </a:rPr>
              <a:t> backend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rgbClr val="333333"/>
                </a:solidFill>
                <a:ea typeface="+mn-lt"/>
                <a:cs typeface="+mn-lt"/>
              </a:rPr>
              <a:t>elastyczna</a:t>
            </a:r>
            <a:r>
              <a:rPr lang="en-US" sz="2400" dirty="0">
                <a:solidFill>
                  <a:srgbClr val="333333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333333"/>
                </a:solidFill>
                <a:ea typeface="+mn-lt"/>
                <a:cs typeface="+mn-lt"/>
              </a:rPr>
              <a:t>baza</a:t>
            </a:r>
            <a:r>
              <a:rPr lang="en-US" sz="2400" dirty="0">
                <a:solidFill>
                  <a:srgbClr val="333333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333333"/>
                </a:solidFill>
                <a:ea typeface="+mn-lt"/>
                <a:cs typeface="+mn-lt"/>
              </a:rPr>
              <a:t>danych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rgbClr val="333333"/>
                </a:solidFill>
                <a:ea typeface="+mn-lt"/>
                <a:cs typeface="+mn-lt"/>
              </a:rPr>
              <a:t>regionalizacja</a:t>
            </a:r>
            <a:r>
              <a:rPr lang="en-US" sz="2400" dirty="0">
                <a:solidFill>
                  <a:srgbClr val="333333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333333"/>
                </a:solidFill>
                <a:ea typeface="+mn-lt"/>
                <a:cs typeface="+mn-lt"/>
              </a:rPr>
              <a:t>danych</a:t>
            </a:r>
            <a:endParaRPr lang="en-US" sz="240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C775DFFE-4DE1-7DBD-C4E6-2D6D9FDFD9E2}"/>
              </a:ext>
            </a:extLst>
          </p:cNvPr>
          <p:cNvSpPr txBox="1"/>
          <p:nvPr/>
        </p:nvSpPr>
        <p:spPr>
          <a:xfrm>
            <a:off x="6614273" y="1720102"/>
            <a:ext cx="5123888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0" dirty="0">
                <a:latin typeface="Grandview Display"/>
              </a:rPr>
              <a:t>Xano</a:t>
            </a:r>
            <a:r>
              <a:rPr lang="en-US" sz="2000" dirty="0">
                <a:latin typeface="Grandview Display"/>
              </a:rPr>
              <a:t> </a:t>
            </a:r>
            <a:r>
              <a:rPr lang="en-US" sz="2000" baseline="0" dirty="0">
                <a:latin typeface="Grandview Display"/>
              </a:rPr>
              <a:t>to </a:t>
            </a:r>
            <a:r>
              <a:rPr lang="en-US" sz="2000" baseline="0" dirty="0" err="1">
                <a:latin typeface="Grandview Display"/>
              </a:rPr>
              <a:t>platforma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dirty="0">
                <a:latin typeface="Grandview Display"/>
              </a:rPr>
              <a:t>no-code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służąca</a:t>
            </a:r>
            <a:r>
              <a:rPr lang="en-US" sz="2000" baseline="0" dirty="0">
                <a:latin typeface="Grandview Display"/>
              </a:rPr>
              <a:t> do</a:t>
            </a:r>
            <a:endParaRPr lang="pl-PL" dirty="0">
              <a:latin typeface="Grandview Display"/>
            </a:endParaRPr>
          </a:p>
          <a:p>
            <a:pPr algn="ctr"/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tworzenia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backendu</a:t>
            </a:r>
            <a:r>
              <a:rPr lang="en-US" sz="2000" baseline="0" dirty="0">
                <a:latin typeface="Grandview Display"/>
              </a:rPr>
              <a:t>. </a:t>
            </a:r>
            <a:r>
              <a:rPr lang="en-US" sz="2000" baseline="0" dirty="0" err="1">
                <a:latin typeface="Grandview Display"/>
              </a:rPr>
              <a:t>Użytkownik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może</a:t>
            </a:r>
            <a:endParaRPr lang="pl-PL" dirty="0" err="1">
              <a:latin typeface="Grandview Display"/>
            </a:endParaRPr>
          </a:p>
          <a:p>
            <a:pPr algn="ctr"/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stworzyć</a:t>
            </a:r>
            <a:r>
              <a:rPr lang="en-US" sz="2000" baseline="0" dirty="0">
                <a:latin typeface="Grandview Display"/>
              </a:rPr>
              <a:t> z </a:t>
            </a:r>
            <a:r>
              <a:rPr lang="en-US" sz="2000" baseline="0" dirty="0" err="1">
                <a:latin typeface="Grandview Display"/>
              </a:rPr>
              <a:t>jej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wykorzystaniem</a:t>
            </a:r>
            <a:r>
              <a:rPr lang="en-US" sz="2000" baseline="0" dirty="0">
                <a:latin typeface="Grandview Display"/>
              </a:rPr>
              <a:t> „</a:t>
            </a:r>
            <a:r>
              <a:rPr lang="en-US" sz="2000" baseline="0" dirty="0" err="1">
                <a:latin typeface="Grandview Display"/>
              </a:rPr>
              <a:t>zaplecze</a:t>
            </a:r>
            <a:r>
              <a:rPr lang="en-US" sz="2000" baseline="0" dirty="0">
                <a:latin typeface="Grandview Display"/>
              </a:rPr>
              <a:t>” </a:t>
            </a:r>
            <a:endParaRPr lang="pl-PL" dirty="0">
              <a:latin typeface="Grandview Display"/>
            </a:endParaRPr>
          </a:p>
          <a:p>
            <a:pPr algn="ctr"/>
            <a:r>
              <a:rPr lang="en-US" sz="2000" baseline="0" dirty="0" err="1">
                <a:latin typeface="Grandview Display"/>
              </a:rPr>
              <a:t>aplikacji</a:t>
            </a:r>
            <a:r>
              <a:rPr lang="en-US" sz="2000" baseline="0" dirty="0">
                <a:latin typeface="Grandview Display"/>
              </a:rPr>
              <a:t> w </a:t>
            </a:r>
            <a:r>
              <a:rPr lang="en-US" sz="2000" baseline="0" dirty="0" err="1">
                <a:latin typeface="Grandview Display"/>
              </a:rPr>
              <a:t>bardzo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krótkim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czasie</a:t>
            </a:r>
            <a:r>
              <a:rPr lang="en-US" sz="2000" baseline="0" dirty="0">
                <a:latin typeface="Grandview Display"/>
              </a:rPr>
              <a:t>,</a:t>
            </a:r>
            <a:endParaRPr lang="pl-PL" dirty="0">
              <a:latin typeface="Grandview Display"/>
            </a:endParaRPr>
          </a:p>
          <a:p>
            <a:pPr algn="ctr"/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wykorzystując</a:t>
            </a:r>
            <a:r>
              <a:rPr lang="en-US" sz="2000" baseline="0" dirty="0">
                <a:latin typeface="Grandview Display"/>
              </a:rPr>
              <a:t> </a:t>
            </a:r>
            <a:r>
              <a:rPr lang="en-US" sz="2000" baseline="0" dirty="0" err="1">
                <a:latin typeface="Grandview Display"/>
              </a:rPr>
              <a:t>kreator</a:t>
            </a:r>
            <a:r>
              <a:rPr lang="en-US" sz="2000" baseline="0" dirty="0">
                <a:latin typeface="Grandview Display"/>
              </a:rPr>
              <a:t> API.</a:t>
            </a:r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6A5B009-33F8-981F-A2FE-1E8F77A55BC6}"/>
              </a:ext>
            </a:extLst>
          </p:cNvPr>
          <p:cNvSpPr/>
          <p:nvPr/>
        </p:nvSpPr>
        <p:spPr>
          <a:xfrm>
            <a:off x="1764372" y="308912"/>
            <a:ext cx="8675733" cy="963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 dirty="0">
                <a:solidFill>
                  <a:schemeClr val="tx1"/>
                </a:solidFill>
                <a:ea typeface="+mn-lt"/>
                <a:cs typeface="+mn-lt"/>
              </a:rPr>
              <a:t>PRZYKŁADY APLIKACJI NO CODE</a:t>
            </a:r>
          </a:p>
        </p:txBody>
      </p:sp>
    </p:spTree>
    <p:extLst>
      <p:ext uri="{BB962C8B-B14F-4D97-AF65-F5344CB8AC3E}">
        <p14:creationId xmlns:p14="http://schemas.microsoft.com/office/powerpoint/2010/main" val="272520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B607496-B30A-B1BF-7882-1006F571CCF4}"/>
              </a:ext>
            </a:extLst>
          </p:cNvPr>
          <p:cNvSpPr txBox="1"/>
          <p:nvPr/>
        </p:nvSpPr>
        <p:spPr>
          <a:xfrm>
            <a:off x="6377541" y="1819072"/>
            <a:ext cx="5055847" cy="14233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AppSheet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umożliwia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tworzenie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prostych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aplikacji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opartych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</a:b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o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arkusze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kalkulacyjne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: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dodawanie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edytowanie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,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usuwanie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rekordów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,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które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znajdują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się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 w 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bazowym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arkuszu</a:t>
            </a:r>
            <a:r>
              <a:rPr lang="en-US" sz="2400" dirty="0">
                <a:solidFill>
                  <a:schemeClr val="tx1"/>
                </a:solidFill>
                <a:latin typeface="Grandview Display"/>
                <a:ea typeface="+mn-lt"/>
                <a:cs typeface="+mn-lt"/>
              </a:rPr>
              <a:t>.</a:t>
            </a:r>
            <a:endParaRPr lang="pl-PL" sz="2400">
              <a:solidFill>
                <a:schemeClr val="tx1"/>
              </a:solidFill>
              <a:latin typeface="Grandview Display"/>
              <a:ea typeface="+mn-lt"/>
              <a:cs typeface="+mn-lt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85CDF0-2ECC-CCDA-631F-B5F563187751}"/>
              </a:ext>
            </a:extLst>
          </p:cNvPr>
          <p:cNvSpPr txBox="1"/>
          <p:nvPr/>
        </p:nvSpPr>
        <p:spPr>
          <a:xfrm>
            <a:off x="6986221" y="3646276"/>
            <a:ext cx="3894563" cy="19658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err="1">
                <a:latin typeface="Grandview Display"/>
                <a:cs typeface="Arial"/>
              </a:rPr>
              <a:t>Zalety</a:t>
            </a:r>
            <a:r>
              <a:rPr lang="en-US" b="1" dirty="0">
                <a:latin typeface="Grandview Display"/>
                <a:cs typeface="Arial"/>
              </a:rPr>
              <a:t> </a:t>
            </a:r>
            <a:r>
              <a:rPr lang="en-US" b="1" err="1">
                <a:latin typeface="Grandview Display"/>
                <a:cs typeface="Arial"/>
              </a:rPr>
              <a:t>AppSheet</a:t>
            </a:r>
            <a:r>
              <a:rPr lang="en-US" b="1" dirty="0">
                <a:latin typeface="Grandview Display"/>
                <a:cs typeface="Arial"/>
              </a:rPr>
              <a:t>:</a:t>
            </a:r>
            <a:endParaRPr lang="pl-PL" b="1">
              <a:latin typeface="Grandview Display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err="1">
                <a:latin typeface="Grandview Display"/>
                <a:cs typeface="Arial"/>
              </a:rPr>
              <a:t>przyjazny</a:t>
            </a:r>
            <a:r>
              <a:rPr lang="en-US" dirty="0">
                <a:latin typeface="Grandview Display"/>
                <a:cs typeface="Arial"/>
              </a:rPr>
              <a:t> </a:t>
            </a:r>
            <a:r>
              <a:rPr lang="en-US" err="1">
                <a:latin typeface="Grandview Display"/>
                <a:cs typeface="Arial"/>
              </a:rPr>
              <a:t>interfejs</a:t>
            </a:r>
            <a:endParaRPr lang="en-US">
              <a:latin typeface="Grandview Display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err="1">
                <a:latin typeface="Grandview Display"/>
                <a:cs typeface="Arial"/>
              </a:rPr>
              <a:t>przystępność</a:t>
            </a:r>
            <a:r>
              <a:rPr lang="en-US" dirty="0">
                <a:latin typeface="Grandview Display"/>
                <a:cs typeface="Arial"/>
              </a:rPr>
              <a:t> </a:t>
            </a:r>
            <a:r>
              <a:rPr lang="en-US" err="1">
                <a:latin typeface="Grandview Display"/>
                <a:cs typeface="Arial"/>
              </a:rPr>
              <a:t>cenowa</a:t>
            </a:r>
            <a:endParaRPr lang="en-US">
              <a:latin typeface="Grandview Display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latin typeface="Grandview Display"/>
                <a:cs typeface="Arial"/>
              </a:rPr>
              <a:t>import </a:t>
            </a:r>
            <a:r>
              <a:rPr lang="en-US" err="1">
                <a:latin typeface="Grandview Display"/>
                <a:cs typeface="Arial"/>
              </a:rPr>
              <a:t>danych</a:t>
            </a:r>
            <a:r>
              <a:rPr lang="en-US" dirty="0">
                <a:latin typeface="Grandview Display"/>
                <a:cs typeface="Arial"/>
              </a:rPr>
              <a:t> z </a:t>
            </a:r>
            <a:r>
              <a:rPr lang="en-US" err="1">
                <a:latin typeface="Grandview Display"/>
                <a:cs typeface="Arial"/>
              </a:rPr>
              <a:t>różnych</a:t>
            </a:r>
            <a:r>
              <a:rPr lang="en-US" dirty="0">
                <a:latin typeface="Grandview Display"/>
                <a:cs typeface="Arial"/>
              </a:rPr>
              <a:t> </a:t>
            </a:r>
            <a:r>
              <a:rPr lang="en-US" err="1">
                <a:latin typeface="Grandview Display"/>
                <a:cs typeface="Arial"/>
              </a:rPr>
              <a:t>źródeł</a:t>
            </a:r>
            <a:endParaRPr lang="en-US">
              <a:latin typeface="Grandview Display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8DC86566-2FAF-10F3-4802-AF5527C390CB}"/>
              </a:ext>
            </a:extLst>
          </p:cNvPr>
          <p:cNvSpPr/>
          <p:nvPr/>
        </p:nvSpPr>
        <p:spPr>
          <a:xfrm>
            <a:off x="1764372" y="308912"/>
            <a:ext cx="8675733" cy="963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sz="4000" b="1" dirty="0">
                <a:solidFill>
                  <a:schemeClr val="tx1"/>
                </a:solidFill>
                <a:ea typeface="+mn-lt"/>
                <a:cs typeface="+mn-lt"/>
              </a:rPr>
              <a:t>PRZYKŁADY APLIKACJI NO CODE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4792875-9F83-2EE8-1D1E-90083F29ED82}"/>
              </a:ext>
            </a:extLst>
          </p:cNvPr>
          <p:cNvSpPr/>
          <p:nvPr/>
        </p:nvSpPr>
        <p:spPr>
          <a:xfrm>
            <a:off x="10438201" y="795897"/>
            <a:ext cx="1765139" cy="2314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A399283B-7DE3-9F69-8262-8219CE20997F}"/>
              </a:ext>
            </a:extLst>
          </p:cNvPr>
          <p:cNvSpPr/>
          <p:nvPr/>
        </p:nvSpPr>
        <p:spPr>
          <a:xfrm>
            <a:off x="-7952" y="805541"/>
            <a:ext cx="1774784" cy="221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 descr="I will create app with google appsheet for $200, freelancer Web Cafe  (Web_Cafe) – Kwork">
            <a:extLst>
              <a:ext uri="{FF2B5EF4-FFF2-40B4-BE49-F238E27FC236}">
                <a16:creationId xmlns:a16="http://schemas.microsoft.com/office/drawing/2014/main" id="{CDDC3ADA-8551-6282-B8AB-C1D245353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1" r="17524" b="-285"/>
          <a:stretch/>
        </p:blipFill>
        <p:spPr>
          <a:xfrm>
            <a:off x="858370" y="1816250"/>
            <a:ext cx="4850299" cy="3950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7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alixa | How Voiceflow elevates customer experience with product usage  insights">
            <a:extLst>
              <a:ext uri="{FF2B5EF4-FFF2-40B4-BE49-F238E27FC236}">
                <a16:creationId xmlns:a16="http://schemas.microsoft.com/office/drawing/2014/main" id="{87D864E3-FDDE-94CC-628B-50BA8A7E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938" y="5029143"/>
            <a:ext cx="3166527" cy="81747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braz 8" descr="Glide: Create the app your business needs, without coding. | Y Combinator">
            <a:extLst>
              <a:ext uri="{FF2B5EF4-FFF2-40B4-BE49-F238E27FC236}">
                <a16:creationId xmlns:a16="http://schemas.microsoft.com/office/drawing/2014/main" id="{1BFAEEBC-D27D-436C-54FA-FD761D84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2" y="4946308"/>
            <a:ext cx="3121702" cy="936311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 descr="carrd app">
            <a:extLst>
              <a:ext uri="{FF2B5EF4-FFF2-40B4-BE49-F238E27FC236}">
                <a16:creationId xmlns:a16="http://schemas.microsoft.com/office/drawing/2014/main" id="{C896E8ED-99EB-45A3-4106-D50114AC0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90" y="358016"/>
            <a:ext cx="4427148" cy="271382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C6EF00C-4E22-FE3E-88E4-675B9F44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978" y="4233055"/>
            <a:ext cx="4834215" cy="1581521"/>
          </a:xfrm>
          <a:prstGeom prst="rect">
            <a:avLst/>
          </a:prstGeom>
        </p:spPr>
      </p:pic>
      <p:pic>
        <p:nvPicPr>
          <p:cNvPr id="6" name="Obraz 5" descr="Bleakers | WHAT IS FLUTTERFLOW AND WHY IT'S A MAINSTREAM">
            <a:extLst>
              <a:ext uri="{FF2B5EF4-FFF2-40B4-BE49-F238E27FC236}">
                <a16:creationId xmlns:a16="http://schemas.microsoft.com/office/drawing/2014/main" id="{298F4B4D-6AAF-4542-BEFB-5377C62F0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534" y="358185"/>
            <a:ext cx="4792379" cy="27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3320DC1F-DCBC-9075-7DDD-C9C214C743D0}"/>
              </a:ext>
            </a:extLst>
          </p:cNvPr>
          <p:cNvSpPr txBox="1"/>
          <p:nvPr/>
        </p:nvSpPr>
        <p:spPr>
          <a:xfrm>
            <a:off x="1004049" y="1015253"/>
            <a:ext cx="10195109" cy="483209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err="1">
                <a:latin typeface="Arial"/>
                <a:cs typeface="Arial"/>
              </a:rPr>
              <a:t>Aplikacje</a:t>
            </a:r>
            <a:r>
              <a:rPr lang="en-US" sz="2800" dirty="0">
                <a:latin typeface="Arial"/>
                <a:cs typeface="Arial"/>
              </a:rPr>
              <a:t> no-code </a:t>
            </a:r>
            <a:r>
              <a:rPr lang="en-US" sz="2800" err="1">
                <a:latin typeface="Arial"/>
                <a:cs typeface="Arial"/>
              </a:rPr>
              <a:t>pozwalają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najszybsze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doprowadzenie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aplikacji</a:t>
            </a:r>
            <a:r>
              <a:rPr lang="en-US" sz="2800" dirty="0">
                <a:latin typeface="Arial"/>
                <a:cs typeface="Arial"/>
              </a:rPr>
              <a:t> do </a:t>
            </a:r>
            <a:r>
              <a:rPr lang="en-US" sz="2800" err="1">
                <a:latin typeface="Arial"/>
                <a:cs typeface="Arial"/>
              </a:rPr>
              <a:t>funkcjonalności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nie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skupiając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się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na</a:t>
            </a:r>
            <a:r>
              <a:rPr lang="en-US" sz="2800" dirty="0">
                <a:latin typeface="Arial"/>
                <a:cs typeface="Arial"/>
              </a:rPr>
              <a:t> CSS </a:t>
            </a:r>
            <a:r>
              <a:rPr lang="en-US" sz="280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wyglądzie</a:t>
            </a:r>
            <a:r>
              <a:rPr lang="en-US" sz="2800" dirty="0">
                <a:latin typeface="Arial"/>
                <a:cs typeface="Arial"/>
              </a:rPr>
              <a:t>. </a:t>
            </a:r>
            <a:endParaRPr lang="en-US" sz="2800">
              <a:latin typeface="Grandview Display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latin typeface="Arial"/>
                <a:cs typeface="Arial"/>
              </a:rPr>
              <a:t>AppSheet</a:t>
            </a:r>
            <a:r>
              <a:rPr lang="en-US" sz="2800" dirty="0">
                <a:latin typeface="Arial"/>
                <a:cs typeface="Arial"/>
              </a:rPr>
              <a:t> Google </a:t>
            </a:r>
            <a:r>
              <a:rPr lang="en-US" sz="2800" err="1">
                <a:latin typeface="Arial"/>
                <a:cs typeface="Arial"/>
              </a:rPr>
              <a:t>pozwala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połączenie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się</a:t>
            </a:r>
            <a:r>
              <a:rPr lang="en-US" sz="2800" dirty="0">
                <a:latin typeface="Arial"/>
                <a:cs typeface="Arial"/>
              </a:rPr>
              <a:t> ze </a:t>
            </a:r>
            <a:r>
              <a:rPr lang="en-US" sz="2800" err="1">
                <a:latin typeface="Arial"/>
                <a:cs typeface="Arial"/>
              </a:rPr>
              <a:t>wszelkimi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bazami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danych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podłączonymi</a:t>
            </a:r>
            <a:r>
              <a:rPr lang="en-US" sz="2800" dirty="0">
                <a:latin typeface="Arial"/>
                <a:cs typeface="Arial"/>
              </a:rPr>
              <a:t> do Google. </a:t>
            </a:r>
            <a:endParaRPr lang="en-US" sz="2800">
              <a:latin typeface="Grandview Display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90% </a:t>
            </a:r>
            <a:r>
              <a:rPr lang="en-US" sz="2800" err="1">
                <a:latin typeface="Arial"/>
                <a:cs typeface="Arial"/>
              </a:rPr>
              <a:t>aplikacji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które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są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tworzone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powstają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na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Arkuszach</a:t>
            </a:r>
            <a:r>
              <a:rPr lang="en-US" sz="2800" dirty="0">
                <a:latin typeface="Arial"/>
                <a:cs typeface="Arial"/>
              </a:rPr>
              <a:t> Google. </a:t>
            </a:r>
            <a:endParaRPr lang="en-US" sz="2800">
              <a:latin typeface="Grandview Display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Bez </a:t>
            </a:r>
            <a:r>
              <a:rPr lang="en-US" sz="2800" err="1">
                <a:latin typeface="Arial"/>
                <a:cs typeface="Arial"/>
              </a:rPr>
              <a:t>dodatkowych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kosztów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możemy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odpalić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scustomizować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aplikację</a:t>
            </a:r>
            <a:r>
              <a:rPr lang="en-US" sz="2800" dirty="0">
                <a:latin typeface="Arial"/>
                <a:cs typeface="Arial"/>
              </a:rPr>
              <a:t>. </a:t>
            </a:r>
            <a:endParaRPr lang="en-US" sz="2800">
              <a:latin typeface="Grandview Display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Mamy do </a:t>
            </a:r>
            <a:r>
              <a:rPr lang="en-US" sz="2800" err="1">
                <a:latin typeface="Arial"/>
                <a:cs typeface="Arial"/>
              </a:rPr>
              <a:t>nich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też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dostęp</a:t>
            </a:r>
            <a:r>
              <a:rPr lang="en-US" sz="2800" dirty="0">
                <a:latin typeface="Arial"/>
                <a:cs typeface="Arial"/>
              </a:rPr>
              <a:t> w </a:t>
            </a:r>
            <a:r>
              <a:rPr lang="en-US" sz="2800" err="1">
                <a:latin typeface="Arial"/>
                <a:cs typeface="Arial"/>
              </a:rPr>
              <a:t>trybie</a:t>
            </a:r>
            <a:r>
              <a:rPr lang="en-US" sz="2800" dirty="0">
                <a:latin typeface="Arial"/>
                <a:cs typeface="Arial"/>
              </a:rPr>
              <a:t> offline, a </a:t>
            </a:r>
            <a:r>
              <a:rPr lang="en-US" sz="2800" err="1">
                <a:latin typeface="Arial"/>
                <a:cs typeface="Arial"/>
              </a:rPr>
              <a:t>aktualizacja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zajdzie</a:t>
            </a:r>
            <a:r>
              <a:rPr lang="en-US" sz="2800" dirty="0">
                <a:latin typeface="Arial"/>
                <a:cs typeface="Arial"/>
              </a:rPr>
              <a:t> po </a:t>
            </a:r>
            <a:r>
              <a:rPr lang="en-US" sz="2800" err="1">
                <a:latin typeface="Arial"/>
                <a:cs typeface="Arial"/>
              </a:rPr>
              <a:t>uzyskaniu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dostępu</a:t>
            </a:r>
            <a:r>
              <a:rPr lang="en-US" sz="2800" dirty="0">
                <a:latin typeface="Arial"/>
                <a:cs typeface="Arial"/>
              </a:rPr>
              <a:t> do </a:t>
            </a:r>
            <a:r>
              <a:rPr lang="en-US" sz="2800" err="1">
                <a:latin typeface="Arial"/>
                <a:cs typeface="Arial"/>
              </a:rPr>
              <a:t>internetu</a:t>
            </a:r>
            <a:r>
              <a:rPr lang="en-US" sz="2800" dirty="0">
                <a:latin typeface="Arial"/>
                <a:cs typeface="Arial"/>
              </a:rPr>
              <a:t>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52478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AD13D6-1ADA-A053-AC98-AB7CFDE6D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076" y="1709238"/>
            <a:ext cx="11595846" cy="4636002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pl-PL" dirty="0">
                <a:hlinkClick r:id="rId2"/>
              </a:rPr>
              <a:t>https://blog.strefakursow.pl/jak-pisac-czysty-kod/</a:t>
            </a:r>
            <a:endParaRPr lang="pl-PL" dirty="0"/>
          </a:p>
          <a:p>
            <a:r>
              <a:rPr lang="pl-PL" dirty="0"/>
              <a:t>"Czysty kod - podręcznik dobrego programisty" - Robert C. Martin</a:t>
            </a:r>
          </a:p>
          <a:p>
            <a:r>
              <a:rPr lang="pl-PL" dirty="0">
                <a:ea typeface="+mn-lt"/>
                <a:cs typeface="+mn-lt"/>
                <a:hlinkClick r:id="rId3"/>
              </a:rPr>
              <a:t>https://www.youtube.com/watch?v=ShxFiwKCVCE&amp;t=423s</a:t>
            </a:r>
          </a:p>
          <a:p>
            <a:r>
              <a:rPr lang="pl-PL" dirty="0">
                <a:ea typeface="+mn-lt"/>
                <a:cs typeface="+mn-lt"/>
                <a:hlinkClick r:id="rId4"/>
              </a:rPr>
              <a:t>https://uprogramisty.pl/co-jest-potrzebne-oprocz-samego-programowania/</a:t>
            </a:r>
          </a:p>
          <a:p>
            <a:r>
              <a:rPr lang="pl-PL" dirty="0">
                <a:ea typeface="+mn-lt"/>
                <a:cs typeface="+mn-lt"/>
                <a:hlinkClick r:id="rId5"/>
              </a:rPr>
              <a:t>https://logotec.pl/pl/aplikacje-no-code/</a:t>
            </a:r>
          </a:p>
          <a:p>
            <a:r>
              <a:rPr lang="pl-PL" dirty="0">
                <a:ea typeface="+mn-lt"/>
                <a:cs typeface="+mn-lt"/>
                <a:hlinkClick r:id="rId6"/>
              </a:rPr>
              <a:t>https://www.frontstack.pl/blog/abstrakcja</a:t>
            </a:r>
          </a:p>
          <a:p>
            <a:r>
              <a:rPr lang="pl-PL" dirty="0">
                <a:ea typeface="+mn-lt"/>
                <a:cs typeface="+mn-lt"/>
                <a:hlinkClick r:id="rId7"/>
              </a:rPr>
              <a:t>https://coderslab.pl/pl/blog/zasady-solid-programowanie-zgodne-z-dobrymi-praktykami</a:t>
            </a:r>
          </a:p>
          <a:p>
            <a:r>
              <a:rPr lang="pl-PL" dirty="0">
                <a:ea typeface="+mn-lt"/>
                <a:cs typeface="+mn-lt"/>
                <a:hlinkClick r:id="rId8"/>
              </a:rPr>
              <a:t>https://www.programistabyc.pl/czysty-kod-1/</a:t>
            </a:r>
            <a:endParaRPr lang="pl-PL" dirty="0">
              <a:ea typeface="+mn-lt"/>
              <a:cs typeface="+mn-lt"/>
            </a:endParaRPr>
          </a:p>
          <a:p>
            <a:r>
              <a:rPr lang="pl-PL" dirty="0">
                <a:ea typeface="+mn-lt"/>
                <a:cs typeface="+mn-lt"/>
                <a:hlinkClick r:id="rId9"/>
              </a:rPr>
              <a:t>https://www.havenocode.io/pl/blog/artykul/wszystko-co-musisz-wiedziec-o-no-code</a:t>
            </a:r>
          </a:p>
          <a:p>
            <a:r>
              <a:rPr lang="pl-PL" dirty="0">
                <a:ea typeface="+mn-lt"/>
                <a:cs typeface="+mn-lt"/>
                <a:hlinkClick r:id="rId10"/>
              </a:rPr>
              <a:t>https://www.youtube.com/shorts/1SmjYwN16Ys</a:t>
            </a:r>
          </a:p>
          <a:p>
            <a:r>
              <a:rPr lang="pl-PL" dirty="0">
                <a:ea typeface="+mn-lt"/>
                <a:cs typeface="+mn-lt"/>
                <a:hlinkClick r:id="rId11"/>
              </a:rPr>
              <a:t>https://platforma.strefakursow.pl/platforma/kurs/533</a:t>
            </a:r>
          </a:p>
          <a:p>
            <a:r>
              <a:rPr lang="pl-PL" dirty="0">
                <a:ea typeface="+mn-lt"/>
                <a:cs typeface="+mn-lt"/>
                <a:hlinkClick r:id="rId12"/>
              </a:rPr>
              <a:t>https://www.cary.one/blog/zalety-i-wady-no-code-dlaczego-warto-postawic-na-takie-rozwiazanie#zalety-platform-low-code-i-no-code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373FD7-399E-3613-EC35-329823EC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24" y="633542"/>
            <a:ext cx="10363200" cy="838808"/>
          </a:xfr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l-PL" sz="4400" b="1" dirty="0"/>
              <a:t>ŹRÓDŁA: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682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 descr="Obraz zawierający kot domowy, Małe i średnie samochody, w pomieszczeniu, kot&#10;&#10;Opis wygenerowany automatycznie">
            <a:extLst>
              <a:ext uri="{FF2B5EF4-FFF2-40B4-BE49-F238E27FC236}">
                <a16:creationId xmlns:a16="http://schemas.microsoft.com/office/drawing/2014/main" id="{3FC5C452-F024-213A-E797-D4FDC183F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4" r="19853" b="19264"/>
          <a:stretch/>
        </p:blipFill>
        <p:spPr>
          <a:xfrm>
            <a:off x="1210236" y="1"/>
            <a:ext cx="9771536" cy="6866411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A48D952-7F95-D56F-85F6-E54C43062F32}"/>
              </a:ext>
            </a:extLst>
          </p:cNvPr>
          <p:cNvSpPr txBox="1"/>
          <p:nvPr/>
        </p:nvSpPr>
        <p:spPr>
          <a:xfrm>
            <a:off x="409014" y="453838"/>
            <a:ext cx="7028889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400" b="1" dirty="0"/>
              <a:t>DZIĘKUJEMY  ZA UWAGĘ</a:t>
            </a:r>
            <a:endParaRPr lang="pl-PL" sz="4400" b="1"/>
          </a:p>
        </p:txBody>
      </p:sp>
    </p:spTree>
    <p:extLst>
      <p:ext uri="{BB962C8B-B14F-4D97-AF65-F5344CB8AC3E}">
        <p14:creationId xmlns:p14="http://schemas.microsoft.com/office/powerpoint/2010/main" val="160859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E934CB-7250-386E-A400-3E6B5938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41" y="868394"/>
            <a:ext cx="10161917" cy="885646"/>
          </a:xfrm>
        </p:spPr>
        <p:txBody>
          <a:bodyPr>
            <a:normAutofit fontScale="90000"/>
          </a:bodyPr>
          <a:lstStyle/>
          <a:p>
            <a:r>
              <a:rPr lang="pl-PL" b="1">
                <a:solidFill>
                  <a:schemeClr val="bg1"/>
                </a:solidFill>
                <a:highlight>
                  <a:srgbClr val="000000"/>
                </a:highlight>
              </a:rPr>
              <a:t>Czemu musimy zadbać o czystość naszego kodu?</a:t>
            </a:r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8384B7A4-9F0A-80B1-CF43-896D70BAD5AA}"/>
              </a:ext>
            </a:extLst>
          </p:cNvPr>
          <p:cNvSpPr/>
          <p:nvPr/>
        </p:nvSpPr>
        <p:spPr>
          <a:xfrm>
            <a:off x="6336729" y="1761160"/>
            <a:ext cx="5103962" cy="428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Bez czystego kodu pojawia się "bałagan" w kodzie, staje się on progresywnie gorszy, a nawet niemożliwy do zarządzania,  Pojawia się</a:t>
            </a:r>
          </a:p>
          <a:p>
            <a:pPr algn="ctr"/>
            <a:r>
              <a:rPr lang="pl-PL" sz="2000" b="1" i="1" err="1">
                <a:solidFill>
                  <a:schemeClr val="tx1"/>
                </a:solidFill>
                <a:ea typeface="+mn-lt"/>
                <a:cs typeface="+mn-lt"/>
              </a:rPr>
              <a:t>wading</a:t>
            </a:r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 (z ang. </a:t>
            </a:r>
            <a:r>
              <a:rPr lang="pl-PL" sz="2000" i="1">
                <a:solidFill>
                  <a:schemeClr val="tx1"/>
                </a:solidFill>
                <a:ea typeface="+mn-lt"/>
                <a:cs typeface="+mn-lt"/>
              </a:rPr>
              <a:t>brodzenie</a:t>
            </a:r>
            <a:r>
              <a:rPr lang="pl-PL" sz="2000">
                <a:solidFill>
                  <a:schemeClr val="tx1"/>
                </a:solidFill>
                <a:ea typeface="+mn-lt"/>
                <a:cs typeface="+mn-lt"/>
              </a:rPr>
              <a:t>) - w złym kodzie wstrzymanie z dalszą pracą, naprawą błędu, “rozwiązanie niknie w bezmiarze bezsensu”. Skutkuje to w znacznym spowolnieniem pracy i czasem koniecznością całkowitego przeprojektowania lub nawet upadkiem firm.</a:t>
            </a:r>
            <a:endParaRPr lang="pl-PL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DE76671-49CF-CA42-7820-53F7D25233B0}"/>
              </a:ext>
            </a:extLst>
          </p:cNvPr>
          <p:cNvSpPr txBox="1"/>
          <p:nvPr/>
        </p:nvSpPr>
        <p:spPr>
          <a:xfrm>
            <a:off x="7501083" y="698792"/>
            <a:ext cx="4029926" cy="1400735"/>
          </a:xfrm>
          <a:prstGeom prst="rect">
            <a:avLst/>
          </a:prstGeom>
          <a:solidFill>
            <a:srgbClr val="FAD2EF"/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CZYSTY KOT (KOD)</a:t>
            </a:r>
            <a:endParaRPr lang="pl-PL">
              <a:ea typeface="+mj-ea"/>
              <a:cs typeface="+mj-cs"/>
            </a:endParaRPr>
          </a:p>
        </p:txBody>
      </p:sp>
      <p:pic>
        <p:nvPicPr>
          <p:cNvPr id="5" name="Obraz 4" descr="Jak często kąpać kota? Polecane kosmetyki dla kotów - Sklep Zoologiczny  Online - AleZwierzaki.pl">
            <a:extLst>
              <a:ext uri="{FF2B5EF4-FFF2-40B4-BE49-F238E27FC236}">
                <a16:creationId xmlns:a16="http://schemas.microsoft.com/office/drawing/2014/main" id="{25FD7A60-CA9B-B501-6E4E-A18FB9039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1" r="652" b="-2"/>
          <a:stretch/>
        </p:blipFill>
        <p:spPr>
          <a:xfrm>
            <a:off x="164032" y="695852"/>
            <a:ext cx="6554211" cy="55202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78350" y="609838"/>
            <a:ext cx="0" cy="56875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DE5B330E-1117-4D57-2A3B-F69C2B6D18CF}"/>
              </a:ext>
            </a:extLst>
          </p:cNvPr>
          <p:cNvSpPr/>
          <p:nvPr/>
        </p:nvSpPr>
        <p:spPr>
          <a:xfrm>
            <a:off x="7626245" y="2699789"/>
            <a:ext cx="3773419" cy="1461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Jest to jedyny sposób na szybki rozwój aplikacji, projektów, dotrzymanie terminów.</a:t>
            </a:r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852BFF9-E166-FE69-1473-413EB8AE0277}"/>
              </a:ext>
            </a:extLst>
          </p:cNvPr>
          <p:cNvSpPr/>
          <p:nvPr/>
        </p:nvSpPr>
        <p:spPr>
          <a:xfrm>
            <a:off x="7926584" y="4706085"/>
            <a:ext cx="3173027" cy="1502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b="1" i="1">
                <a:solidFill>
                  <a:schemeClr val="tx1"/>
                </a:solidFill>
                <a:ea typeface="+mn-lt"/>
                <a:cs typeface="+mn-lt"/>
              </a:rPr>
              <a:t>“Czysty kod zawsze wygląda jakby był napisany przez kogoś, komu na nim zależy”</a:t>
            </a:r>
            <a:endParaRPr lang="pl-PL" b="1" err="1">
              <a:solidFill>
                <a:schemeClr val="tx1"/>
              </a:solidFill>
              <a:ea typeface="+mn-lt"/>
              <a:cs typeface="+mn-lt"/>
            </a:endParaRPr>
          </a:p>
          <a:p>
            <a:pPr algn="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Michael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Feathers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3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stęga: nachylona w górę 3">
            <a:extLst>
              <a:ext uri="{FF2B5EF4-FFF2-40B4-BE49-F238E27FC236}">
                <a16:creationId xmlns:a16="http://schemas.microsoft.com/office/drawing/2014/main" id="{C45FF1FD-99A7-15FE-B775-5638EA20597F}"/>
              </a:ext>
            </a:extLst>
          </p:cNvPr>
          <p:cNvSpPr/>
          <p:nvPr/>
        </p:nvSpPr>
        <p:spPr>
          <a:xfrm>
            <a:off x="210728" y="362943"/>
            <a:ext cx="11976337" cy="1538376"/>
          </a:xfrm>
          <a:prstGeom prst="ribbon2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4400" b="1"/>
              <a:t>CZYSTY KOD</a:t>
            </a:r>
          </a:p>
          <a:p>
            <a:pPr algn="ctr"/>
            <a:r>
              <a:rPr lang="pl-PL" sz="2400" b="1"/>
              <a:t>Kilka prawd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5B330E-1117-4D57-2A3B-F69C2B6D18CF}"/>
              </a:ext>
            </a:extLst>
          </p:cNvPr>
          <p:cNvSpPr/>
          <p:nvPr/>
        </p:nvSpPr>
        <p:spPr>
          <a:xfrm>
            <a:off x="922574" y="2304139"/>
            <a:ext cx="10351698" cy="661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Czytanie kodu powinno wywoływać uśmiech na twarzy, podobnie jak dobrze skomponowana muzyka.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A2C5FC2-E231-F94A-9D1A-61AEF4E50264}"/>
              </a:ext>
            </a:extLst>
          </p:cNvPr>
          <p:cNvSpPr/>
          <p:nvPr/>
        </p:nvSpPr>
        <p:spPr>
          <a:xfrm>
            <a:off x="887215" y="4053578"/>
            <a:ext cx="9949131" cy="6757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Zmiany przeprowadzone w złym kodzie zwykle prowadzą do tego, że staje się on jeszcze gorszy.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852BFF9-E166-FE69-1473-413EB8AE0277}"/>
              </a:ext>
            </a:extLst>
          </p:cNvPr>
          <p:cNvSpPr/>
          <p:nvPr/>
        </p:nvSpPr>
        <p:spPr>
          <a:xfrm>
            <a:off x="889139" y="3174805"/>
            <a:ext cx="4341962" cy="675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Zły kod kusi do powiększania bałaganu!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12312EE1-FA04-8B6A-441A-3F21F3E52821}"/>
              </a:ext>
            </a:extLst>
          </p:cNvPr>
          <p:cNvSpPr/>
          <p:nvPr/>
        </p:nvSpPr>
        <p:spPr>
          <a:xfrm>
            <a:off x="881464" y="4953601"/>
            <a:ext cx="6915509" cy="6901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Zrób wszystko, aby zostawić obozowisko czystsze, niż je zastałeś.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A3A89A3-0BB4-12BE-7CAD-A05DF850FEBA}"/>
              </a:ext>
            </a:extLst>
          </p:cNvPr>
          <p:cNvSpPr/>
          <p:nvPr/>
        </p:nvSpPr>
        <p:spPr>
          <a:xfrm>
            <a:off x="895841" y="5801865"/>
            <a:ext cx="10164791" cy="6757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Zdolność do odróżnienia czystego kodu od niedbałego nie oznacza, że wiemy, jak pisać czysty kod! </a:t>
            </a:r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10" name="pole tekstowe 2">
            <a:extLst>
              <a:ext uri="{FF2B5EF4-FFF2-40B4-BE49-F238E27FC236}">
                <a16:creationId xmlns:a16="http://schemas.microsoft.com/office/drawing/2014/main" id="{0977F1DC-A017-8E0A-7F88-C8D0958726C5}"/>
              </a:ext>
            </a:extLst>
          </p:cNvPr>
          <p:cNvSpPr txBox="1"/>
          <p:nvPr/>
        </p:nvSpPr>
        <p:spPr>
          <a:xfrm>
            <a:off x="-5751" y="-5751"/>
            <a:ext cx="49573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https://fabrykakodu.wordpress.com/tag/cytaty/</a:t>
            </a:r>
          </a:p>
        </p:txBody>
      </p:sp>
    </p:spTree>
    <p:extLst>
      <p:ext uri="{BB962C8B-B14F-4D97-AF65-F5344CB8AC3E}">
        <p14:creationId xmlns:p14="http://schemas.microsoft.com/office/powerpoint/2010/main" val="17798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stęga: nachylona w górę 3">
            <a:extLst>
              <a:ext uri="{FF2B5EF4-FFF2-40B4-BE49-F238E27FC236}">
                <a16:creationId xmlns:a16="http://schemas.microsoft.com/office/drawing/2014/main" id="{C45FF1FD-99A7-15FE-B775-5638EA20597F}"/>
              </a:ext>
            </a:extLst>
          </p:cNvPr>
          <p:cNvSpPr/>
          <p:nvPr/>
        </p:nvSpPr>
        <p:spPr>
          <a:xfrm>
            <a:off x="210728" y="362943"/>
            <a:ext cx="11976337" cy="1538376"/>
          </a:xfrm>
          <a:prstGeom prst="ribbon2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b="1"/>
              <a:t>CZYSTY KOD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EE13D5F-A888-51FF-F6BF-9288867AE385}"/>
              </a:ext>
            </a:extLst>
          </p:cNvPr>
          <p:cNvSpPr/>
          <p:nvPr/>
        </p:nvSpPr>
        <p:spPr>
          <a:xfrm>
            <a:off x="930348" y="2346677"/>
            <a:ext cx="3234905" cy="38487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  <a:latin typeface="Calibri"/>
                <a:ea typeface="+mn-lt"/>
                <a:cs typeface="+mn-lt"/>
              </a:rPr>
              <a:t>OKREŚLENIA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Elegancki</a:t>
            </a:r>
            <a:endParaRPr lang="pl-PL">
              <a:solidFill>
                <a:schemeClr val="tx1"/>
              </a:solidFill>
              <a:latin typeface="Calibri"/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Przyjemny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Przejrzysty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Efektywny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Z kompletną obsługą błędów </a:t>
            </a:r>
          </a:p>
          <a:p>
            <a:pPr marL="285750" indent="-285750" algn="ctr">
              <a:buFont typeface="Arial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Spójny</a:t>
            </a:r>
          </a:p>
          <a:p>
            <a:pPr marL="285750" indent="-285750" algn="ctr">
              <a:buFont typeface="Arial,Sans-Serif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Arial"/>
              </a:rPr>
              <a:t>Szczegółowy </a:t>
            </a:r>
          </a:p>
          <a:p>
            <a:pPr marL="285750" indent="-285750" algn="ctr">
              <a:buFont typeface="Arial,Sans-Serif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Arial"/>
              </a:rPr>
              <a:t>Ukierunkowany </a:t>
            </a:r>
          </a:p>
          <a:p>
            <a:pPr marL="285750" indent="-285750" algn="ctr">
              <a:buFont typeface="Arial,Sans-Serif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Arial"/>
              </a:rPr>
              <a:t>Prosty</a:t>
            </a:r>
          </a:p>
          <a:p>
            <a:pPr marL="285750" indent="-285750" algn="ctr">
              <a:buFont typeface="Arial,Sans-Serif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Arial"/>
              </a:rPr>
              <a:t>Bezpośredni</a:t>
            </a:r>
          </a:p>
          <a:p>
            <a:pPr marL="285750" indent="-285750" algn="ctr">
              <a:buFont typeface="Arial,Sans-Serif"/>
              <a:buChar char="•"/>
            </a:pPr>
            <a:r>
              <a:rPr lang="pl-PL">
                <a:solidFill>
                  <a:schemeClr val="tx1"/>
                </a:solidFill>
                <a:latin typeface="Calibri"/>
                <a:ea typeface="+mn-lt"/>
                <a:cs typeface="Arial"/>
              </a:rPr>
              <a:t>Łatwy do rozszerzenia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A2C5FC2-E231-F94A-9D1A-61AEF4E50264}"/>
              </a:ext>
            </a:extLst>
          </p:cNvPr>
          <p:cNvSpPr/>
          <p:nvPr/>
        </p:nvSpPr>
        <p:spPr>
          <a:xfrm>
            <a:off x="7903808" y="2345191"/>
            <a:ext cx="3862434" cy="195468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</a:rPr>
              <a:t>JAPOŃSKA ZASADA 5S:</a:t>
            </a:r>
            <a:endParaRPr lang="pl-PL"/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SEIRI   -  Organizacja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SEITON   -  Porządek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SEISO   -  Czystość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SEIKETSU   -  Standaryzacja</a:t>
            </a:r>
            <a:endParaRPr lang="pl-PL">
              <a:solidFill>
                <a:schemeClr val="tx1"/>
              </a:solidFill>
            </a:endParaRPr>
          </a:p>
          <a:p>
            <a:pPr algn="ctr"/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SHUTSUKE   -  Dyscyplina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1364C70-B0C2-1595-3F33-B6C09FFB5A59}"/>
              </a:ext>
            </a:extLst>
          </p:cNvPr>
          <p:cNvSpPr/>
          <p:nvPr/>
        </p:nvSpPr>
        <p:spPr>
          <a:xfrm>
            <a:off x="7903808" y="4812082"/>
            <a:ext cx="3862434" cy="136853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DRY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-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Don't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Repeat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Yourself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KISS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-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Keep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It Simple,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Stupid</a:t>
            </a:r>
            <a:endParaRPr lang="pl-PL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YAGNI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-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You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aren't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gonna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need</a:t>
            </a:r>
            <a:r>
              <a:rPr lang="pl-PL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pl-PL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endParaRPr lang="pl-PL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pl-PL" b="1">
                <a:solidFill>
                  <a:schemeClr val="tx1"/>
                </a:solidFill>
                <a:ea typeface="+mn-lt"/>
                <a:cs typeface="+mn-lt"/>
              </a:rPr>
              <a:t>SOLID</a:t>
            </a:r>
            <a:endParaRPr lang="pl-PL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25879A-CA82-2EC2-4F02-297EF0C9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26" y="1385977"/>
            <a:ext cx="3835506" cy="11905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b="1"/>
              <a:t>ZASADY PISANIA CZYSTEGO KODU</a:t>
            </a:r>
            <a:br>
              <a:rPr lang="en-US" sz="3600" b="1"/>
            </a:br>
            <a:r>
              <a:rPr lang="en-US" sz="2700"/>
              <a:t>(do </a:t>
            </a:r>
            <a:r>
              <a:rPr lang="en-US" sz="2700" err="1"/>
              <a:t>czego</a:t>
            </a:r>
            <a:r>
              <a:rPr lang="en-US" sz="2700"/>
              <a:t> </a:t>
            </a:r>
            <a:r>
              <a:rPr lang="en-US" sz="2700" err="1"/>
              <a:t>się</a:t>
            </a:r>
            <a:r>
              <a:rPr lang="en-US" sz="2700"/>
              <a:t> </a:t>
            </a:r>
            <a:r>
              <a:rPr lang="en-US" sz="2700" err="1"/>
              <a:t>odniesiemy</a:t>
            </a:r>
            <a:r>
              <a:rPr lang="en-US" sz="2700"/>
              <a:t>)</a:t>
            </a:r>
            <a:endParaRPr lang="en-US" sz="3100"/>
          </a:p>
        </p:txBody>
      </p:sp>
      <p:pic>
        <p:nvPicPr>
          <p:cNvPr id="4" name="Obraz 3" descr="Układanka korkowa kolorowa 36 sztuk puzzli – korkowy.pl">
            <a:extLst>
              <a:ext uri="{FF2B5EF4-FFF2-40B4-BE49-F238E27FC236}">
                <a16:creationId xmlns:a16="http://schemas.microsoft.com/office/drawing/2014/main" id="{1B43371D-F640-941A-5E97-F3AAF74AF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0"/>
          <a:stretch/>
        </p:blipFill>
        <p:spPr>
          <a:xfrm>
            <a:off x="4313051" y="10"/>
            <a:ext cx="7878948" cy="68436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0DA9960-EF79-FDB1-9534-3EAE66ECF0C3}"/>
              </a:ext>
            </a:extLst>
          </p:cNvPr>
          <p:cNvSpPr txBox="1"/>
          <p:nvPr/>
        </p:nvSpPr>
        <p:spPr>
          <a:xfrm>
            <a:off x="4549954" y="441067"/>
            <a:ext cx="199640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Znaczące</a:t>
            </a:r>
          </a:p>
          <a:p>
            <a:pPr algn="ctr"/>
            <a:r>
              <a:rPr lang="pl-PL" sz="2800" b="1">
                <a:solidFill>
                  <a:srgbClr val="FFFFFF"/>
                </a:solidFill>
              </a:rPr>
              <a:t>nazwy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33E7E00-FB7F-1D95-342F-AAFC12736618}"/>
              </a:ext>
            </a:extLst>
          </p:cNvPr>
          <p:cNvSpPr txBox="1"/>
          <p:nvPr/>
        </p:nvSpPr>
        <p:spPr>
          <a:xfrm>
            <a:off x="6835954" y="656727"/>
            <a:ext cx="19964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Funkcje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B684D37-A03C-407B-B46A-38844D728C52}"/>
              </a:ext>
            </a:extLst>
          </p:cNvPr>
          <p:cNvSpPr txBox="1"/>
          <p:nvPr/>
        </p:nvSpPr>
        <p:spPr>
          <a:xfrm>
            <a:off x="8978179" y="656726"/>
            <a:ext cx="22408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Komentarze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B62FD4F-EA4F-ABCF-BD28-6F7CEFB94B91}"/>
              </a:ext>
            </a:extLst>
          </p:cNvPr>
          <p:cNvSpPr txBox="1"/>
          <p:nvPr/>
        </p:nvSpPr>
        <p:spPr>
          <a:xfrm>
            <a:off x="4463690" y="2583293"/>
            <a:ext cx="21833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Testy</a:t>
            </a:r>
          </a:p>
          <a:p>
            <a:pPr algn="ctr"/>
            <a:r>
              <a:rPr lang="pl-PL" sz="2800" b="1">
                <a:solidFill>
                  <a:srgbClr val="FFFFFF"/>
                </a:solidFill>
              </a:rPr>
              <a:t>jednostkowe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4E8A2-656E-3EF7-CE30-B248EBBB5680}"/>
              </a:ext>
            </a:extLst>
          </p:cNvPr>
          <p:cNvSpPr txBox="1"/>
          <p:nvPr/>
        </p:nvSpPr>
        <p:spPr>
          <a:xfrm>
            <a:off x="6519651" y="2798952"/>
            <a:ext cx="25715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Formatowanie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E617D76-0C4F-2584-670E-2C2B07BAA58A}"/>
              </a:ext>
            </a:extLst>
          </p:cNvPr>
          <p:cNvSpPr txBox="1"/>
          <p:nvPr/>
        </p:nvSpPr>
        <p:spPr>
          <a:xfrm>
            <a:off x="9222595" y="2367633"/>
            <a:ext cx="19964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</a:rPr>
              <a:t>Obiekty i</a:t>
            </a:r>
          </a:p>
          <a:p>
            <a:pPr algn="ctr"/>
            <a:r>
              <a:rPr lang="pl-PL" sz="2800" b="1">
                <a:solidFill>
                  <a:srgbClr val="FFFFFF"/>
                </a:solidFill>
              </a:rPr>
              <a:t>struktury danych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EC5E5D5-3F33-3F1F-2493-92600FEE0BC4}"/>
              </a:ext>
            </a:extLst>
          </p:cNvPr>
          <p:cNvSpPr txBox="1"/>
          <p:nvPr/>
        </p:nvSpPr>
        <p:spPr>
          <a:xfrm>
            <a:off x="4549954" y="4696765"/>
            <a:ext cx="19964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  <a:ea typeface="+mn-lt"/>
                <a:cs typeface="+mn-lt"/>
              </a:rPr>
              <a:t>Klasy</a:t>
            </a:r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95D231E-72EE-AE5A-EFB1-3E151449CC8C}"/>
              </a:ext>
            </a:extLst>
          </p:cNvPr>
          <p:cNvSpPr txBox="1"/>
          <p:nvPr/>
        </p:nvSpPr>
        <p:spPr>
          <a:xfrm>
            <a:off x="6807198" y="4696764"/>
            <a:ext cx="19964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2800" b="1">
                <a:solidFill>
                  <a:srgbClr val="FFFFFF"/>
                </a:solidFill>
                <a:highlight>
                  <a:srgbClr val="000000"/>
                </a:highlight>
              </a:rPr>
              <a:t>Granice</a:t>
            </a:r>
            <a:endParaRPr lang="pl-PL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3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7" grpId="0"/>
      <p:bldP spid="8" grpId="0"/>
      <p:bldP spid="10" grpId="0"/>
      <p:bldP spid="12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7F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46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47" baseType="lpstr">
      <vt:lpstr>DashVTI</vt:lpstr>
      <vt:lpstr>ETYKA PROGRAMOWANIA</vt:lpstr>
      <vt:lpstr>Praca programisty</vt:lpstr>
      <vt:lpstr>Co jest potrzebne oprócz samego programowania?</vt:lpstr>
      <vt:lpstr>Praca zespołowa</vt:lpstr>
      <vt:lpstr>Czemu musimy zadbać o czystość naszego kodu?</vt:lpstr>
      <vt:lpstr>Prezentacja programu PowerPoint</vt:lpstr>
      <vt:lpstr>Prezentacja programu PowerPoint</vt:lpstr>
      <vt:lpstr>Prezentacja programu PowerPoint</vt:lpstr>
      <vt:lpstr>ZASADY PISANIA CZYSTEGO KODU (do czego się odniesiemy)</vt:lpstr>
      <vt:lpstr>Prezentacja programu PowerPoint</vt:lpstr>
      <vt:lpstr>Prezentacja programu PowerPoint</vt:lpstr>
      <vt:lpstr>python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Jak działa?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ŹRÓDŁA: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391</cp:revision>
  <dcterms:created xsi:type="dcterms:W3CDTF">2024-04-08T09:39:03Z</dcterms:created>
  <dcterms:modified xsi:type="dcterms:W3CDTF">2024-04-12T11:36:32Z</dcterms:modified>
</cp:coreProperties>
</file>